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</p:sldMasterIdLst>
  <p:notesMasterIdLst>
    <p:notesMasterId r:id="rId11"/>
  </p:notesMasterIdLst>
  <p:sldIdLst>
    <p:sldId id="280" r:id="rId2"/>
    <p:sldId id="264" r:id="rId3"/>
    <p:sldId id="279" r:id="rId4"/>
    <p:sldId id="268" r:id="rId5"/>
    <p:sldId id="265" r:id="rId6"/>
    <p:sldId id="277" r:id="rId7"/>
    <p:sldId id="270" r:id="rId8"/>
    <p:sldId id="267" r:id="rId9"/>
    <p:sldId id="281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99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0070" autoAdjust="0"/>
    <p:restoredTop sz="94670" autoAdjust="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image" Target="../media/image3.jpeg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image" Target="../media/image3.jpeg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image" Target="../media/image4.jpeg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74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2769010043041606"/>
          <c:y val="2.3131672597864798E-2"/>
          <c:w val="0.85796269727403163"/>
          <c:h val="0.7953736654804270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99CC00"/>
            </a:solidFill>
            <a:ln w="2919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99CC00" mc:Ignorable="a14" a14:legacySpreadsheetColorIndex="50"/>
                  </a:gs>
                  <a:gs pos="100000">
                    <a:srgbClr xmlns:mc="http://schemas.openxmlformats.org/markup-compatibility/2006" xmlns:a14="http://schemas.microsoft.com/office/drawing/2010/main" val="000000" mc:Ignorable="a14" a14:legacySpreadsheetColorIndex="5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2919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1.2184950548424466E-2"/>
                  <c:y val="-7.2293208523433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5736772917514872E-2"/>
                  <c:y val="-2.5302949861061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353">
                <a:noFill/>
              </a:ln>
            </c:spPr>
            <c:txPr>
              <a:bodyPr/>
              <a:lstStyle/>
              <a:p>
                <a:pPr>
                  <a:defRPr sz="1103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Утверждено</c:v>
                </c:pt>
                <c:pt idx="1">
                  <c:v>Исполнено</c:v>
                </c:pt>
              </c:strCache>
            </c:strRef>
          </c:cat>
          <c:val>
            <c:numRef>
              <c:f>Sheet1!$B$2:$C$2</c:f>
              <c:numCache>
                <c:formatCode>#,##0.0</c:formatCode>
                <c:ptCount val="2"/>
                <c:pt idx="0">
                  <c:v>378464.1</c:v>
                </c:pt>
                <c:pt idx="1">
                  <c:v>373647.3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Расходы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33CCCC" mc:Ignorable="a14" a14:legacySpreadsheetColorIndex="24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24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2919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.12639493350989728"/>
                  <c:y val="7.17757448289634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264275686829302E-3"/>
                  <c:y val="-2.8729283434363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353">
                <a:noFill/>
              </a:ln>
            </c:spPr>
            <c:txPr>
              <a:bodyPr/>
              <a:lstStyle/>
              <a:p>
                <a:pPr>
                  <a:defRPr sz="1103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Утверждено</c:v>
                </c:pt>
                <c:pt idx="1">
                  <c:v>Исполнено</c:v>
                </c:pt>
              </c:strCache>
            </c:strRef>
          </c:cat>
          <c:val>
            <c:numRef>
              <c:f>Sheet1!$B$3:$C$3</c:f>
              <c:numCache>
                <c:formatCode>#,##0.0</c:formatCode>
                <c:ptCount val="2"/>
                <c:pt idx="0">
                  <c:v>396518.3</c:v>
                </c:pt>
                <c:pt idx="1">
                  <c:v>390186.9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Дефицит/Профицит</c:v>
                </c:pt>
              </c:strCache>
            </c:strRef>
          </c:tx>
          <c:spPr>
            <a:solidFill>
              <a:srgbClr val="3366FF"/>
            </a:solidFill>
            <a:ln w="2919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.12199361169275214"/>
                  <c:y val="2.87763595000842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900420402239075E-2"/>
                  <c:y val="-1.29762493197655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3353">
                <a:noFill/>
              </a:ln>
            </c:spPr>
            <c:txPr>
              <a:bodyPr/>
              <a:lstStyle/>
              <a:p>
                <a:pPr>
                  <a:defRPr sz="1103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Утверждено</c:v>
                </c:pt>
                <c:pt idx="1">
                  <c:v>Исполнено</c:v>
                </c:pt>
              </c:strCache>
            </c:strRef>
          </c:cat>
          <c:val>
            <c:numRef>
              <c:f>Sheet1!$B$4:$C$4</c:f>
              <c:numCache>
                <c:formatCode>#,##0.0</c:formatCode>
                <c:ptCount val="2"/>
                <c:pt idx="0">
                  <c:v>-18054.200000000012</c:v>
                </c:pt>
                <c:pt idx="1">
                  <c:v>-16539.600000000035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97108736"/>
        <c:axId val="97110272"/>
        <c:axId val="0"/>
      </c:bar3DChart>
      <c:catAx>
        <c:axId val="97108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91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87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971102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7110272"/>
        <c:scaling>
          <c:orientation val="minMax"/>
        </c:scaling>
        <c:delete val="0"/>
        <c:axPos val="l"/>
        <c:majorGridlines>
          <c:spPr>
            <a:ln w="2918">
              <a:solidFill>
                <a:schemeClr val="tx1"/>
              </a:solidFill>
              <a:prstDash val="solid"/>
            </a:ln>
          </c:spPr>
        </c:majorGridlines>
        <c:numFmt formatCode="#,##0.0" sourceLinked="1"/>
        <c:majorTickMark val="out"/>
        <c:minorTickMark val="none"/>
        <c:tickLblPos val="nextTo"/>
        <c:spPr>
          <a:ln w="291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87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97108736"/>
        <c:crosses val="autoZero"/>
        <c:crossBetween val="between"/>
      </c:valAx>
      <c:spPr>
        <a:noFill/>
        <a:ln w="23353">
          <a:noFill/>
        </a:ln>
      </c:spPr>
    </c:plotArea>
    <c:legend>
      <c:legendPos val="r"/>
      <c:layout>
        <c:manualLayout>
          <c:xMode val="edge"/>
          <c:yMode val="edge"/>
          <c:x val="0.14195198315665958"/>
          <c:y val="0.92778638258452983"/>
          <c:w val="0.83523449730243382"/>
          <c:h val="6.4364057433997202E-2"/>
        </c:manualLayout>
      </c:layout>
      <c:overlay val="0"/>
      <c:spPr>
        <a:noFill/>
        <a:ln w="2918">
          <a:solidFill>
            <a:schemeClr val="tx1"/>
          </a:solidFill>
          <a:prstDash val="solid"/>
        </a:ln>
      </c:spPr>
      <c:txPr>
        <a:bodyPr/>
        <a:lstStyle/>
        <a:p>
          <a:pPr>
            <a:defRPr sz="1397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CCFFFF">
        <a:alpha val="59999"/>
      </a:srgbClr>
    </a:solidFill>
    <a:ln>
      <a:noFill/>
    </a:ln>
  </c:spPr>
  <c:txPr>
    <a:bodyPr/>
    <a:lstStyle/>
    <a:p>
      <a:pPr>
        <a:defRPr sz="165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74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2769010043041606"/>
          <c:y val="2.3131672597864798E-2"/>
          <c:w val="0.85796269727403163"/>
          <c:h val="0.7953736654804270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339966" mc:Ignorable="a14" a14:legacySpreadsheetColorIndex="57"/>
                </a:gs>
                <a:gs pos="50000">
                  <a:srgbClr xmlns:mc="http://schemas.openxmlformats.org/markup-compatibility/2006" xmlns:a14="http://schemas.microsoft.com/office/drawing/2010/main" val="000000" mc:Ignorable="a14" a14:legacySpreadsheetColorIndex="57">
                    <a:gamma/>
                    <a:shade val="46275"/>
                    <a:invGamma/>
                  </a:srgbClr>
                </a:gs>
                <a:gs pos="100000">
                  <a:srgbClr xmlns:mc="http://schemas.openxmlformats.org/markup-compatibility/2006" xmlns:a14="http://schemas.microsoft.com/office/drawing/2010/main" val="339966" mc:Ignorable="a14" a14:legacySpreadsheetColorIndex="57"/>
                </a:gs>
              </a:gsLst>
              <a:lin ang="0" scaled="1"/>
            </a:gradFill>
            <a:ln w="3005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2.1983919244475691E-2"/>
                  <c:y val="-7.8457806248315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5627509684730058E-3"/>
                  <c:y val="-4.3927673787401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147924676403411E-2"/>
                  <c:y val="2.99389635319968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4041">
                <a:noFill/>
              </a:ln>
            </c:spPr>
            <c:txPr>
              <a:bodyPr/>
              <a:lstStyle/>
              <a:p>
                <a:pPr>
                  <a:defRPr sz="1136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Дефицит/Профицит</c:v>
                </c:pt>
              </c:strCache>
            </c:strRef>
          </c:cat>
          <c:val>
            <c:numRef>
              <c:f>Sheet1!$B$2:$D$2</c:f>
              <c:numCache>
                <c:formatCode>#,##0.0</c:formatCode>
                <c:ptCount val="3"/>
                <c:pt idx="0">
                  <c:v>546413</c:v>
                </c:pt>
                <c:pt idx="1">
                  <c:v>530408.19999999995</c:v>
                </c:pt>
                <c:pt idx="2">
                  <c:v>16004.800000000047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6699FF" mc:Ignorable="a14" a14:legacySpreadsheetColorIndex="27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27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3005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1.6043063873691595E-2"/>
                  <c:y val="-8.27771596735509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19201063417378"/>
                  <c:y val="4.2448247004448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5915585679736598E-2"/>
                  <c:y val="-8.84783396406600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4041">
                <a:noFill/>
              </a:ln>
            </c:spPr>
            <c:txPr>
              <a:bodyPr/>
              <a:lstStyle/>
              <a:p>
                <a:pPr>
                  <a:defRPr sz="1136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Дефицит/Профицит</c:v>
                </c:pt>
              </c:strCache>
            </c:strRef>
          </c:cat>
          <c:val>
            <c:numRef>
              <c:f>Sheet1!$B$3:$D$3</c:f>
              <c:numCache>
                <c:formatCode>#,##0.0</c:formatCode>
                <c:ptCount val="3"/>
                <c:pt idx="0">
                  <c:v>373647.3</c:v>
                </c:pt>
                <c:pt idx="1">
                  <c:v>390186.9</c:v>
                </c:pt>
                <c:pt idx="2">
                  <c:v>-16539.600000000035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05828352"/>
        <c:axId val="105829888"/>
        <c:axId val="0"/>
      </c:bar3DChart>
      <c:catAx>
        <c:axId val="105828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00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058298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5829888"/>
        <c:scaling>
          <c:orientation val="minMax"/>
        </c:scaling>
        <c:delete val="0"/>
        <c:axPos val="l"/>
        <c:majorGridlines>
          <c:spPr>
            <a:ln w="3004">
              <a:solidFill>
                <a:schemeClr val="tx1"/>
              </a:solidFill>
              <a:prstDash val="solid"/>
            </a:ln>
          </c:spPr>
        </c:majorGridlines>
        <c:numFmt formatCode="#,##0.0" sourceLinked="1"/>
        <c:majorTickMark val="out"/>
        <c:minorTickMark val="none"/>
        <c:tickLblPos val="nextTo"/>
        <c:spPr>
          <a:ln w="300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05828352"/>
        <c:crosses val="autoZero"/>
        <c:crossBetween val="between"/>
      </c:valAx>
      <c:spPr>
        <a:noFill/>
        <a:ln w="24041">
          <a:noFill/>
        </a:ln>
      </c:spPr>
    </c:plotArea>
    <c:legend>
      <c:legendPos val="r"/>
      <c:layout>
        <c:manualLayout>
          <c:xMode val="edge"/>
          <c:yMode val="edge"/>
          <c:x val="0.14817972982734956"/>
          <c:y val="0.89471259230883826"/>
          <c:w val="0.55685805100050567"/>
          <c:h val="8.366520875941226E-2"/>
        </c:manualLayout>
      </c:layout>
      <c:overlay val="0"/>
      <c:spPr>
        <a:noFill/>
        <a:ln w="3004">
          <a:solidFill>
            <a:schemeClr val="tx1"/>
          </a:solidFill>
          <a:prstDash val="solid"/>
        </a:ln>
      </c:spPr>
      <c:txPr>
        <a:bodyPr/>
        <a:lstStyle/>
        <a:p>
          <a:pPr>
            <a:defRPr sz="1439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CCFFFF">
        <a:alpha val="50195"/>
      </a:srgbClr>
    </a:solidFill>
    <a:ln>
      <a:noFill/>
    </a:ln>
  </c:spPr>
  <c:txPr>
    <a:bodyPr/>
    <a:lstStyle/>
    <a:p>
      <a:pPr>
        <a:defRPr sz="170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9"/>
      <c:hPercent val="54"/>
      <c:rotY val="30"/>
      <c:depthPercent val="500"/>
      <c:rAngAx val="1"/>
    </c:view3D>
    <c:floor>
      <c:thickness val="0"/>
      <c:spPr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>
          <a:noFill/>
        </a:ln>
      </c:spPr>
    </c:floor>
    <c:sideWall>
      <c:thickness val="0"/>
      <c:spPr>
        <a:noFill/>
        <a:ln w="3175">
          <a:solidFill>
            <a:srgbClr val="000000"/>
          </a:solidFill>
          <a:prstDash val="solid"/>
        </a:ln>
      </c:spPr>
    </c:sideWall>
    <c:backWall>
      <c:thickness val="0"/>
      <c:spPr>
        <a:noFill/>
        <a:ln w="3175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6866597724922515E-2"/>
          <c:y val="1.6042780748663121E-2"/>
          <c:w val="0.9027921406411582"/>
          <c:h val="0.748663101604278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Утверждено</c:v>
                </c:pt>
              </c:strCache>
            </c:strRef>
          </c:tx>
          <c:spPr>
            <a:solidFill>
              <a:srgbClr val="339966"/>
            </a:solidFill>
            <a:ln w="271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.16372999550227574"/>
                  <c:y val="-0.171074675702484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5863786525015705"/>
                  <c:y val="-0.175437051470755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Mode val="edge"/>
                  <c:yMode val="edge"/>
                  <c:x val="0.60418848167539263"/>
                  <c:y val="9.1569767441860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1677">
                <a:noFill/>
              </a:ln>
            </c:spPr>
            <c:txPr>
              <a:bodyPr/>
              <a:lstStyle/>
              <a:p>
                <a:pPr>
                  <a:defRPr sz="1024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 от других бюджетов</c:v>
                </c:pt>
              </c:strCache>
            </c:strRef>
          </c:cat>
          <c:val>
            <c:numRef>
              <c:f>Sheet1!$B$2:$C$2</c:f>
              <c:numCache>
                <c:formatCode>#,##0.0</c:formatCode>
                <c:ptCount val="2"/>
                <c:pt idx="0">
                  <c:v>73125.5</c:v>
                </c:pt>
                <c:pt idx="1">
                  <c:v>406768.37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Исполнено</c:v>
                </c:pt>
              </c:strCache>
            </c:strRef>
          </c:tx>
          <c:spPr>
            <a:solidFill>
              <a:srgbClr val="9999FF"/>
            </a:solidFill>
            <a:ln w="271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.1715473533980269"/>
                  <c:y val="-0.182611214791195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3032968004536761"/>
                  <c:y val="-0.175591759730427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Mode val="edge"/>
                  <c:yMode val="edge"/>
                  <c:x val="0.6712041884816754"/>
                  <c:y val="0.252906976744186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1677">
                <a:noFill/>
              </a:ln>
            </c:spPr>
            <c:txPr>
              <a:bodyPr/>
              <a:lstStyle/>
              <a:p>
                <a:pPr>
                  <a:defRPr sz="1024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 от других бюджетов</c:v>
                </c:pt>
              </c:strCache>
            </c:strRef>
          </c:cat>
          <c:val>
            <c:numRef>
              <c:f>Sheet1!$B$3:$C$3</c:f>
              <c:numCache>
                <c:formatCode>#,##0.0</c:formatCode>
                <c:ptCount val="2"/>
                <c:pt idx="0">
                  <c:v>63797.201000000001</c:v>
                </c:pt>
                <c:pt idx="1">
                  <c:v>390920.9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cylinder"/>
        <c:axId val="109547904"/>
        <c:axId val="109549440"/>
        <c:axId val="0"/>
      </c:bar3DChart>
      <c:catAx>
        <c:axId val="109547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7561">
            <a:noFill/>
          </a:ln>
        </c:spPr>
        <c:txPr>
          <a:bodyPr rot="0" vert="horz"/>
          <a:lstStyle/>
          <a:p>
            <a:pPr>
              <a:defRPr sz="939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095494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9549440"/>
        <c:scaling>
          <c:orientation val="minMax"/>
        </c:scaling>
        <c:delete val="0"/>
        <c:axPos val="l"/>
        <c:majorGridlines>
          <c:spPr>
            <a:ln w="2520">
              <a:solidFill>
                <a:srgbClr val="000000"/>
              </a:solidFill>
              <a:prstDash val="solid"/>
            </a:ln>
          </c:spPr>
        </c:majorGridlines>
        <c:numFmt formatCode="#,##0.0" sourceLinked="1"/>
        <c:majorTickMark val="out"/>
        <c:minorTickMark val="none"/>
        <c:tickLblPos val="nextTo"/>
        <c:spPr>
          <a:ln w="252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6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09547904"/>
        <c:crosses val="autoZero"/>
        <c:crossBetween val="between"/>
      </c:valAx>
      <c:spPr>
        <a:noFill/>
        <a:ln w="21677">
          <a:noFill/>
        </a:ln>
      </c:spPr>
    </c:plotArea>
    <c:legend>
      <c:legendPos val="r"/>
      <c:layout>
        <c:manualLayout>
          <c:xMode val="edge"/>
          <c:yMode val="edge"/>
          <c:x val="0.29842935540859594"/>
          <c:y val="0.88081398536891209"/>
          <c:w val="0.28900526935090731"/>
          <c:h val="3.7790721472568123E-2"/>
        </c:manualLayout>
      </c:layout>
      <c:overlay val="0"/>
      <c:spPr>
        <a:noFill/>
        <a:ln w="2710">
          <a:solidFill>
            <a:srgbClr val="000000"/>
          </a:solidFill>
          <a:prstDash val="solid"/>
        </a:ln>
        <a:effectLst>
          <a:outerShdw dist="35921" dir="2700000" algn="br">
            <a:srgbClr val="000000"/>
          </a:outerShdw>
        </a:effectLst>
      </c:spPr>
      <c:txPr>
        <a:bodyPr/>
        <a:lstStyle/>
        <a:p>
          <a:pPr>
            <a:defRPr sz="862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CCFFFF">
        <a:alpha val="50195"/>
      </a:srgbClr>
    </a:solidFill>
    <a:ln>
      <a:noFill/>
    </a:ln>
  </c:spPr>
  <c:txPr>
    <a:bodyPr/>
    <a:lstStyle/>
    <a:p>
      <a:pPr>
        <a:defRPr sz="734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9"/>
      <c:hPercent val="54"/>
      <c:rotY val="30"/>
      <c:depthPercent val="500"/>
      <c:rAngAx val="1"/>
    </c:view3D>
    <c:floor>
      <c:thickness val="0"/>
      <c:spPr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>
          <a:noFill/>
        </a:ln>
      </c:spPr>
    </c:floor>
    <c:sideWall>
      <c:thickness val="0"/>
      <c:spPr>
        <a:noFill/>
        <a:ln w="3175">
          <a:solidFill>
            <a:srgbClr val="000000"/>
          </a:solidFill>
          <a:prstDash val="solid"/>
        </a:ln>
      </c:spPr>
    </c:sideWall>
    <c:backWall>
      <c:thickness val="0"/>
      <c:spPr>
        <a:noFill/>
        <a:ln w="3175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6866597724922515E-2"/>
          <c:y val="1.6042780748663121E-2"/>
          <c:w val="0.9027921406411582"/>
          <c:h val="0.748663101604278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Утверждено</c:v>
                </c:pt>
              </c:strCache>
            </c:strRef>
          </c:tx>
          <c:spPr>
            <a:solidFill>
              <a:srgbClr val="339966"/>
            </a:solidFill>
            <a:ln w="271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.16372999550227574"/>
                  <c:y val="-0.171074675702484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5863786525015705"/>
                  <c:y val="-0.175437051470755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Mode val="edge"/>
                  <c:yMode val="edge"/>
                  <c:x val="0.60418848167539263"/>
                  <c:y val="9.1569767441860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1677">
                <a:noFill/>
              </a:ln>
            </c:spPr>
            <c:txPr>
              <a:bodyPr/>
              <a:lstStyle/>
              <a:p>
                <a:pPr>
                  <a:defRPr sz="1024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 от других бюджетов</c:v>
                </c:pt>
              </c:strCache>
            </c:strRef>
          </c:cat>
          <c:val>
            <c:numRef>
              <c:f>Sheet1!$B$2:$C$2</c:f>
              <c:numCache>
                <c:formatCode>#,##0.0</c:formatCode>
                <c:ptCount val="2"/>
                <c:pt idx="0">
                  <c:v>83392.938999999998</c:v>
                </c:pt>
                <c:pt idx="1">
                  <c:v>295071.09999999998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Исполнено</c:v>
                </c:pt>
              </c:strCache>
            </c:strRef>
          </c:tx>
          <c:spPr>
            <a:solidFill>
              <a:srgbClr val="9999FF"/>
            </a:solidFill>
            <a:ln w="271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.1715473533980269"/>
                  <c:y val="-0.182611214791195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3032968004536761"/>
                  <c:y val="-0.175591759730427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Mode val="edge"/>
                  <c:yMode val="edge"/>
                  <c:x val="0.6712041884816754"/>
                  <c:y val="0.252906976744186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1677">
                <a:noFill/>
              </a:ln>
            </c:spPr>
            <c:txPr>
              <a:bodyPr/>
              <a:lstStyle/>
              <a:p>
                <a:pPr>
                  <a:defRPr sz="1024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 от других бюджетов</c:v>
                </c:pt>
              </c:strCache>
            </c:strRef>
          </c:cat>
          <c:val>
            <c:numRef>
              <c:f>Sheet1!$B$3:$C$3</c:f>
              <c:numCache>
                <c:formatCode>#,##0.0</c:formatCode>
                <c:ptCount val="2"/>
                <c:pt idx="0">
                  <c:v>81093.869000000006</c:v>
                </c:pt>
                <c:pt idx="1">
                  <c:v>292553.5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cylinder"/>
        <c:axId val="109462272"/>
        <c:axId val="109463808"/>
        <c:axId val="0"/>
      </c:bar3DChart>
      <c:catAx>
        <c:axId val="109462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7561">
            <a:noFill/>
          </a:ln>
        </c:spPr>
        <c:txPr>
          <a:bodyPr rot="0" vert="horz"/>
          <a:lstStyle/>
          <a:p>
            <a:pPr>
              <a:defRPr sz="939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094638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9463808"/>
        <c:scaling>
          <c:orientation val="minMax"/>
        </c:scaling>
        <c:delete val="0"/>
        <c:axPos val="l"/>
        <c:majorGridlines>
          <c:spPr>
            <a:ln w="2520">
              <a:solidFill>
                <a:srgbClr val="000000"/>
              </a:solidFill>
              <a:prstDash val="solid"/>
            </a:ln>
          </c:spPr>
        </c:majorGridlines>
        <c:numFmt formatCode="#,##0.0" sourceLinked="1"/>
        <c:majorTickMark val="out"/>
        <c:minorTickMark val="none"/>
        <c:tickLblPos val="nextTo"/>
        <c:spPr>
          <a:ln w="252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6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09462272"/>
        <c:crosses val="autoZero"/>
        <c:crossBetween val="between"/>
      </c:valAx>
      <c:spPr>
        <a:noFill/>
        <a:ln w="21677">
          <a:noFill/>
        </a:ln>
      </c:spPr>
    </c:plotArea>
    <c:legend>
      <c:legendPos val="r"/>
      <c:layout>
        <c:manualLayout>
          <c:xMode val="edge"/>
          <c:yMode val="edge"/>
          <c:x val="0.29842935540859594"/>
          <c:y val="0.88081398536891209"/>
          <c:w val="0.28900526935090731"/>
          <c:h val="3.7790721472568123E-2"/>
        </c:manualLayout>
      </c:layout>
      <c:overlay val="0"/>
      <c:spPr>
        <a:noFill/>
        <a:ln w="2710">
          <a:solidFill>
            <a:srgbClr val="000000"/>
          </a:solidFill>
          <a:prstDash val="solid"/>
        </a:ln>
        <a:effectLst>
          <a:outerShdw dist="35921" dir="2700000" algn="br">
            <a:srgbClr val="000000"/>
          </a:outerShdw>
        </a:effectLst>
      </c:spPr>
      <c:txPr>
        <a:bodyPr/>
        <a:lstStyle/>
        <a:p>
          <a:pPr>
            <a:defRPr sz="862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CCFFFF">
        <a:alpha val="50195"/>
      </a:srgbClr>
    </a:solidFill>
    <a:ln>
      <a:noFill/>
    </a:ln>
  </c:spPr>
  <c:txPr>
    <a:bodyPr/>
    <a:lstStyle/>
    <a:p>
      <a:pPr>
        <a:defRPr sz="734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477088948787061"/>
          <c:y val="0.18045112781954886"/>
          <c:w val="0.72147349505840075"/>
          <c:h val="0.4796992481203007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CC00"/>
            </a:solidFill>
            <a:ln w="8977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CC99FF"/>
              </a:solidFill>
              <a:ln w="8977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rgbClr val="008080"/>
              </a:solidFill>
              <a:ln w="8977">
                <a:solidFill>
                  <a:srgbClr val="000000"/>
                </a:solidFill>
                <a:prstDash val="solid"/>
              </a:ln>
            </c:spPr>
          </c:dPt>
          <c:dLbls>
            <c:numFmt formatCode="0.0%" sourceLinked="0"/>
            <c:spPr>
              <a:noFill/>
              <a:ln w="17953">
                <a:noFill/>
              </a:ln>
            </c:spPr>
            <c:txPr>
              <a:bodyPr/>
              <a:lstStyle/>
              <a:p>
                <a:pPr>
                  <a:defRPr sz="1414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Sheet1!$B$1:$D$1</c:f>
              <c:strCache>
                <c:ptCount val="3"/>
                <c:pt idx="0">
                  <c:v>Налоговые  доходы</c:v>
                </c:pt>
                <c:pt idx="1">
                  <c:v>Неналоговые доходы</c:v>
                </c:pt>
                <c:pt idx="2">
                  <c:v>Безвозмездные поступления  от других бюджетов</c:v>
                </c:pt>
              </c:strCache>
            </c:strRef>
          </c:cat>
          <c:val>
            <c:numRef>
              <c:f>Sheet1!$B$2:$D$2</c:f>
              <c:numCache>
                <c:formatCode>#,##0.00</c:formatCode>
                <c:ptCount val="3"/>
                <c:pt idx="0">
                  <c:v>60851</c:v>
                </c:pt>
                <c:pt idx="1">
                  <c:v>20242.900000000001</c:v>
                </c:pt>
                <c:pt idx="2">
                  <c:v>292553.5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7953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778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778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778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</c:legendEntry>
      <c:layout>
        <c:manualLayout>
          <c:xMode val="edge"/>
          <c:yMode val="edge"/>
          <c:x val="0.13566934503711717"/>
          <c:y val="0.87368416298992491"/>
          <c:w val="0.71069185048615413"/>
          <c:h val="0.12631583701007509"/>
        </c:manualLayout>
      </c:layout>
      <c:overlay val="0"/>
      <c:spPr>
        <a:noFill/>
        <a:ln w="2244">
          <a:solidFill>
            <a:srgbClr val="000000"/>
          </a:solidFill>
          <a:prstDash val="solid"/>
        </a:ln>
      </c:spPr>
      <c:txPr>
        <a:bodyPr/>
        <a:lstStyle/>
        <a:p>
          <a:pPr>
            <a:defRPr sz="778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rgbClr val="CCFFFF">
        <a:alpha val="50195"/>
      </a:srgbClr>
    </a:solidFill>
    <a:ln>
      <a:noFill/>
    </a:ln>
  </c:spPr>
  <c:txPr>
    <a:bodyPr/>
    <a:lstStyle/>
    <a:p>
      <a:pPr>
        <a:defRPr sz="1679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pyramid"/>
        <c:axId val="117789440"/>
        <c:axId val="117790976"/>
        <c:axId val="109659008"/>
      </c:bar3DChart>
      <c:catAx>
        <c:axId val="117789440"/>
        <c:scaling>
          <c:orientation val="minMax"/>
        </c:scaling>
        <c:delete val="0"/>
        <c:axPos val="b"/>
        <c:majorTickMark val="out"/>
        <c:minorTickMark val="none"/>
        <c:tickLblPos val="low"/>
        <c:spPr>
          <a:ln w="293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6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17790976"/>
        <c:crosses val="autoZero"/>
        <c:auto val="1"/>
        <c:lblAlgn val="ctr"/>
        <c:lblOffset val="100"/>
        <c:tickMarkSkip val="1"/>
        <c:noMultiLvlLbl val="0"/>
      </c:catAx>
      <c:valAx>
        <c:axId val="117790976"/>
        <c:scaling>
          <c:orientation val="minMax"/>
        </c:scaling>
        <c:delete val="0"/>
        <c:axPos val="l"/>
        <c:majorGridlines>
          <c:spPr>
            <a:ln w="2931">
              <a:solidFill>
                <a:schemeClr val="tx1"/>
              </a:solidFill>
              <a:prstDash val="solid"/>
            </a:ln>
          </c:spPr>
        </c:majorGridlines>
        <c:majorTickMark val="out"/>
        <c:minorTickMark val="none"/>
        <c:tickLblPos val="nextTo"/>
        <c:spPr>
          <a:ln w="293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6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17789440"/>
        <c:crosses val="autoZero"/>
        <c:crossBetween val="between"/>
      </c:valAx>
      <c:serAx>
        <c:axId val="109659008"/>
        <c:scaling>
          <c:orientation val="minMax"/>
        </c:scaling>
        <c:delete val="0"/>
        <c:axPos val="b"/>
        <c:majorTickMark val="out"/>
        <c:minorTickMark val="none"/>
        <c:tickLblPos val="low"/>
        <c:spPr>
          <a:ln w="293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6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17790976"/>
        <c:crosses val="autoZero"/>
        <c:tickMarkSkip val="1"/>
      </c:serAx>
      <c:spPr>
        <a:noFill/>
        <a:ln w="23451">
          <a:noFill/>
        </a:ln>
      </c:spPr>
    </c:plotArea>
    <c:legend>
      <c:legendPos val="r"/>
      <c:layout>
        <c:manualLayout>
          <c:xMode val="edge"/>
          <c:yMode val="edge"/>
          <c:x val="0.84660421545667452"/>
          <c:y val="0.36729857819905215"/>
          <c:w val="0.14871194379391101"/>
          <c:h val="0.26777251184834122"/>
        </c:manualLayout>
      </c:layout>
      <c:overlay val="0"/>
      <c:spPr>
        <a:noFill/>
        <a:ln w="2931">
          <a:solidFill>
            <a:schemeClr val="tx1"/>
          </a:solidFill>
          <a:prstDash val="solid"/>
        </a:ln>
      </c:spPr>
      <c:txPr>
        <a:bodyPr/>
        <a:lstStyle/>
        <a:p>
          <a:pPr>
            <a:defRPr sz="1528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6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68"/>
      <c:rotY val="20"/>
      <c:depthPercent val="100"/>
      <c:rAngAx val="1"/>
    </c:view3D>
    <c:floor>
      <c:thickness val="0"/>
      <c:spPr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9620253164556961"/>
          <c:y val="1.5625E-2"/>
          <c:w val="0.78987341772151898"/>
          <c:h val="0.7234374999999999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Лист1!$B$3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CC99FF"/>
            </a:solidFill>
            <a:ln w="8633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17266">
                <a:noFill/>
              </a:ln>
            </c:spPr>
            <c:txPr>
              <a:bodyPr/>
              <a:lstStyle/>
              <a:p>
                <a:pPr>
                  <a:defRPr sz="799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Лист1!$A$4:$A$5</c:f>
              <c:strCache>
                <c:ptCount val="2"/>
                <c:pt idx="0">
                  <c:v>Утверждено</c:v>
                </c:pt>
                <c:pt idx="1">
                  <c:v>Исполнено</c:v>
                </c:pt>
              </c:strCache>
            </c:strRef>
          </c:cat>
          <c:val>
            <c:numRef>
              <c:f>Лист1!$B$4:$B$5</c:f>
              <c:numCache>
                <c:formatCode>#,##0.0</c:formatCode>
                <c:ptCount val="2"/>
                <c:pt idx="0">
                  <c:v>69998</c:v>
                </c:pt>
                <c:pt idx="1">
                  <c:v>69998</c:v>
                </c:pt>
              </c:numCache>
            </c:numRef>
          </c:val>
        </c:ser>
        <c:ser>
          <c:idx val="1"/>
          <c:order val="1"/>
          <c:tx>
            <c:strRef>
              <c:f>Лист1!$C$3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00CCFF"/>
            </a:solidFill>
            <a:ln w="8633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2.0184858016900764E-4"/>
                  <c:y val="-1.8559101987251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17266">
                <a:noFill/>
              </a:ln>
            </c:spPr>
            <c:txPr>
              <a:bodyPr/>
              <a:lstStyle/>
              <a:p>
                <a:pPr>
                  <a:defRPr sz="799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Лист1!$A$4:$A$5</c:f>
              <c:strCache>
                <c:ptCount val="2"/>
                <c:pt idx="0">
                  <c:v>Утверждено</c:v>
                </c:pt>
                <c:pt idx="1">
                  <c:v>Исполнено</c:v>
                </c:pt>
              </c:strCache>
            </c:strRef>
          </c:cat>
          <c:val>
            <c:numRef>
              <c:f>Лист1!$C$4:$C$5</c:f>
              <c:numCache>
                <c:formatCode>#,##0.0</c:formatCode>
                <c:ptCount val="2"/>
                <c:pt idx="0">
                  <c:v>54313.1</c:v>
                </c:pt>
                <c:pt idx="1">
                  <c:v>54041.1</c:v>
                </c:pt>
              </c:numCache>
            </c:numRef>
          </c:val>
        </c:ser>
        <c:ser>
          <c:idx val="2"/>
          <c:order val="2"/>
          <c:tx>
            <c:strRef>
              <c:f>Лист1!$D$3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FF8080"/>
            </a:solidFill>
            <a:ln w="8633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solidFill>
                <a:srgbClr val="FF8080"/>
              </a:solidFill>
              <a:ln w="17266">
                <a:noFill/>
              </a:ln>
            </c:spPr>
            <c:txPr>
              <a:bodyPr/>
              <a:lstStyle/>
              <a:p>
                <a:pPr>
                  <a:defRPr sz="799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Лист1!$A$4:$A$5</c:f>
              <c:strCache>
                <c:ptCount val="2"/>
                <c:pt idx="0">
                  <c:v>Утверждено</c:v>
                </c:pt>
                <c:pt idx="1">
                  <c:v>Исполнено</c:v>
                </c:pt>
              </c:strCache>
            </c:strRef>
          </c:cat>
          <c:val>
            <c:numRef>
              <c:f>Лист1!$D$4:$D$5</c:f>
              <c:numCache>
                <c:formatCode>#,##0.0</c:formatCode>
                <c:ptCount val="2"/>
                <c:pt idx="0">
                  <c:v>170463.44</c:v>
                </c:pt>
                <c:pt idx="1">
                  <c:v>168291.5</c:v>
                </c:pt>
              </c:numCache>
            </c:numRef>
          </c:val>
        </c:ser>
        <c:ser>
          <c:idx val="3"/>
          <c:order val="3"/>
          <c:tx>
            <c:strRef>
              <c:f>Лист1!$E$3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rgbClr val="339966"/>
            </a:solidFill>
            <a:ln w="17266">
              <a:noFill/>
            </a:ln>
          </c:spPr>
          <c:invertIfNegative val="0"/>
          <c:dLbls>
            <c:dLbl>
              <c:idx val="0"/>
              <c:layout>
                <c:manualLayout>
                  <c:x val="4.7359657861354619E-2"/>
                  <c:y val="-9.6993097217014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7868316076808394E-2"/>
                  <c:y val="-9.5989108132316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17266">
                <a:noFill/>
              </a:ln>
            </c:spPr>
            <c:txPr>
              <a:bodyPr/>
              <a:lstStyle/>
              <a:p>
                <a:pPr>
                  <a:defRPr sz="816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Лист1!$A$4:$A$5</c:f>
              <c:strCache>
                <c:ptCount val="2"/>
                <c:pt idx="0">
                  <c:v>Утверждено</c:v>
                </c:pt>
                <c:pt idx="1">
                  <c:v>Исполнено</c:v>
                </c:pt>
              </c:strCache>
            </c:strRef>
          </c:cat>
          <c:val>
            <c:numRef>
              <c:f>Лист1!$E$4:$E$5</c:f>
              <c:numCache>
                <c:formatCode>#,##0.0</c:formatCode>
                <c:ptCount val="2"/>
                <c:pt idx="0">
                  <c:v>2951.9</c:v>
                </c:pt>
                <c:pt idx="1">
                  <c:v>2951.9</c:v>
                </c:pt>
              </c:numCache>
            </c:numRef>
          </c:val>
        </c:ser>
        <c:ser>
          <c:idx val="4"/>
          <c:order val="4"/>
          <c:tx>
            <c:strRef>
              <c:f>Лист1!$F$3</c:f>
              <c:strCache>
                <c:ptCount val="1"/>
              </c:strCache>
            </c:strRef>
          </c:tx>
          <c:spPr>
            <a:solidFill>
              <a:srgbClr val="FFFFFF"/>
            </a:solidFill>
            <a:ln w="17266">
              <a:noFill/>
            </a:ln>
          </c:spPr>
          <c:invertIfNegative val="0"/>
          <c:dLbls>
            <c:dLbl>
              <c:idx val="0"/>
              <c:layout>
                <c:manualLayout>
                  <c:x val="0.33809925690816162"/>
                  <c:y val="-0.113577469482981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1138920319422623E-2"/>
                  <c:y val="-0.113577469482981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17266">
                <a:noFill/>
              </a:ln>
            </c:spPr>
            <c:txPr>
              <a:bodyPr/>
              <a:lstStyle/>
              <a:p>
                <a:pPr>
                  <a:defRPr sz="816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Лист1!$A$4:$A$5</c:f>
              <c:strCache>
                <c:ptCount val="2"/>
                <c:pt idx="0">
                  <c:v>Утверждено</c:v>
                </c:pt>
                <c:pt idx="1">
                  <c:v>Исполнено</c:v>
                </c:pt>
              </c:strCache>
            </c:strRef>
          </c:cat>
          <c:val>
            <c:numRef>
              <c:f>Лист1!$F$4:$F$5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821184"/>
        <c:axId val="5822720"/>
        <c:axId val="0"/>
      </c:bar3DChart>
      <c:catAx>
        <c:axId val="5821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15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61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58227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822720"/>
        <c:scaling>
          <c:orientation val="minMax"/>
        </c:scaling>
        <c:delete val="0"/>
        <c:axPos val="l"/>
        <c:majorGridlines>
          <c:spPr>
            <a:ln w="2158">
              <a:solidFill>
                <a:srgbClr val="000000"/>
              </a:solidFill>
              <a:prstDash val="solid"/>
            </a:ln>
          </c:spPr>
        </c:majorGridlines>
        <c:numFmt formatCode="#,##0.0" sourceLinked="1"/>
        <c:majorTickMark val="out"/>
        <c:minorTickMark val="none"/>
        <c:tickLblPos val="nextTo"/>
        <c:spPr>
          <a:ln w="215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61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5821184"/>
        <c:crosses val="autoZero"/>
        <c:crossBetween val="between"/>
      </c:valAx>
      <c:spPr>
        <a:noFill/>
        <a:ln w="17266">
          <a:noFill/>
        </a:ln>
      </c:spPr>
    </c:plotArea>
    <c:legend>
      <c:legendPos val="b"/>
      <c:layout>
        <c:manualLayout>
          <c:xMode val="edge"/>
          <c:yMode val="edge"/>
          <c:x val="0.11518993270119783"/>
          <c:y val="0.95781257290869737"/>
          <c:w val="0.79873414157849343"/>
          <c:h val="3.437497167575787E-2"/>
        </c:manualLayout>
      </c:layout>
      <c:overlay val="0"/>
      <c:spPr>
        <a:solidFill>
          <a:srgbClr val="FFFFFF"/>
        </a:solidFill>
        <a:ln w="2158">
          <a:solidFill>
            <a:srgbClr val="000000"/>
          </a:solidFill>
          <a:prstDash val="solid"/>
        </a:ln>
      </c:spPr>
      <c:txPr>
        <a:bodyPr/>
        <a:lstStyle/>
        <a:p>
          <a:pPr>
            <a:defRPr sz="748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054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62"/>
      <c:rotY val="20"/>
      <c:depthPercent val="100"/>
      <c:rAngAx val="1"/>
    </c:view3D>
    <c:floor>
      <c:thickness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Утверждено</c:v>
                </c:pt>
              </c:strCache>
            </c:strRef>
          </c:tx>
          <c:spPr>
            <a:solidFill>
              <a:srgbClr val="CC99FF"/>
            </a:solidFill>
            <a:ln w="3004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Sheet1!$B$1:$J$1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Sheet1!$B$2:$J$2</c:f>
              <c:numCache>
                <c:formatCode>#,##0.0</c:formatCode>
                <c:ptCount val="9"/>
                <c:pt idx="0">
                  <c:v>76963.399999999994</c:v>
                </c:pt>
                <c:pt idx="1">
                  <c:v>398.8</c:v>
                </c:pt>
                <c:pt idx="2">
                  <c:v>5662.1</c:v>
                </c:pt>
                <c:pt idx="3">
                  <c:v>4387.8</c:v>
                </c:pt>
                <c:pt idx="4">
                  <c:v>39766.11</c:v>
                </c:pt>
                <c:pt idx="5">
                  <c:v>215631.6</c:v>
                </c:pt>
                <c:pt idx="6">
                  <c:v>11052.5</c:v>
                </c:pt>
                <c:pt idx="7">
                  <c:v>41905.9</c:v>
                </c:pt>
                <c:pt idx="8">
                  <c:v>750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Исполнено</c:v>
                </c:pt>
              </c:strCache>
            </c:strRef>
          </c:tx>
          <c:spPr>
            <a:solidFill>
              <a:srgbClr val="339966"/>
            </a:solidFill>
            <a:ln w="3004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Sheet1!$B$1:$J$1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Sheet1!$B$3:$J$3</c:f>
              <c:numCache>
                <c:formatCode>#,##0.0</c:formatCode>
                <c:ptCount val="9"/>
                <c:pt idx="0">
                  <c:v>74711.009999999995</c:v>
                </c:pt>
                <c:pt idx="1">
                  <c:v>398.8</c:v>
                </c:pt>
                <c:pt idx="2">
                  <c:v>5338.3</c:v>
                </c:pt>
                <c:pt idx="3">
                  <c:v>4387.1499999999996</c:v>
                </c:pt>
                <c:pt idx="4">
                  <c:v>39765.599999999999</c:v>
                </c:pt>
                <c:pt idx="5">
                  <c:v>213197.2</c:v>
                </c:pt>
                <c:pt idx="6">
                  <c:v>11052.5</c:v>
                </c:pt>
                <c:pt idx="7">
                  <c:v>40602.620000000003</c:v>
                </c:pt>
                <c:pt idx="8">
                  <c:v>733.76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cylinder"/>
        <c:axId val="8176000"/>
        <c:axId val="8177536"/>
        <c:axId val="5776704"/>
      </c:bar3DChart>
      <c:catAx>
        <c:axId val="8176000"/>
        <c:scaling>
          <c:orientation val="minMax"/>
        </c:scaling>
        <c:delete val="0"/>
        <c:axPos val="b"/>
        <c:numFmt formatCode="General" sourceLinked="1"/>
        <c:majorTickMark val="out"/>
        <c:minorTickMark val="out"/>
        <c:tickLblPos val="low"/>
        <c:spPr>
          <a:ln w="2998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136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81775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177536"/>
        <c:scaling>
          <c:orientation val="minMax"/>
          <c:max val="300000"/>
        </c:scaling>
        <c:delete val="0"/>
        <c:axPos val="l"/>
        <c:numFmt formatCode="#,##0.0" sourceLinked="1"/>
        <c:majorTickMark val="out"/>
        <c:minorTickMark val="none"/>
        <c:tickLblPos val="nextTo"/>
        <c:spPr>
          <a:ln w="299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14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8176000"/>
        <c:crosses val="autoZero"/>
        <c:crossBetween val="between"/>
      </c:valAx>
      <c:serAx>
        <c:axId val="5776704"/>
        <c:scaling>
          <c:orientation val="minMax"/>
        </c:scaling>
        <c:delete val="1"/>
        <c:axPos val="b"/>
        <c:majorTickMark val="out"/>
        <c:minorTickMark val="none"/>
        <c:tickLblPos val="nextTo"/>
        <c:crossAx val="8177536"/>
        <c:crosses val="autoZero"/>
      </c:serAx>
      <c:spPr>
        <a:noFill/>
        <a:ln w="24036">
          <a:noFill/>
        </a:ln>
      </c:spPr>
    </c:plotArea>
    <c:legend>
      <c:legendPos val="r"/>
      <c:layout>
        <c:manualLayout>
          <c:xMode val="edge"/>
          <c:yMode val="edge"/>
          <c:x val="0.19640975198482399"/>
          <c:y val="0.16638367809454441"/>
          <c:w val="0.68109817413756757"/>
          <c:h val="4.2444839898958392E-2"/>
        </c:manualLayout>
      </c:layout>
      <c:overlay val="0"/>
      <c:spPr>
        <a:noFill/>
        <a:ln w="23983">
          <a:noFill/>
        </a:ln>
      </c:spPr>
      <c:txPr>
        <a:bodyPr/>
        <a:lstStyle/>
        <a:p>
          <a:pPr>
            <a:defRPr sz="1273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CCFFFF">
        <a:alpha val="50195"/>
      </a:srgbClr>
    </a:solidFill>
    <a:ln>
      <a:noFill/>
    </a:ln>
  </c:spPr>
  <c:txPr>
    <a:bodyPr/>
    <a:lstStyle/>
    <a:p>
      <a:pPr>
        <a:defRPr sz="2456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1686746987951807E-2"/>
          <c:y val="0.26595744680851063"/>
          <c:w val="0.6469879518072289"/>
          <c:h val="0.56648936170212771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599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FF9900"/>
              </a:solidFill>
              <a:ln w="3344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993366"/>
              </a:solidFill>
              <a:ln w="12599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660066"/>
              </a:solidFill>
              <a:ln w="3344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00FF00"/>
              </a:solidFill>
              <a:ln w="3344">
                <a:solidFill>
                  <a:srgbClr val="000000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rgbClr val="CC99FF"/>
              </a:solidFill>
              <a:ln w="3344">
                <a:solidFill>
                  <a:srgbClr val="000000"/>
                </a:solidFill>
                <a:prstDash val="solid"/>
              </a:ln>
            </c:spPr>
          </c:dPt>
          <c:dPt>
            <c:idx val="5"/>
            <c:bubble3D val="0"/>
            <c:spPr>
              <a:solidFill>
                <a:srgbClr val="FF8080"/>
              </a:solidFill>
              <a:ln w="12599">
                <a:solidFill>
                  <a:srgbClr val="000000"/>
                </a:solidFill>
                <a:prstDash val="solid"/>
              </a:ln>
            </c:spPr>
          </c:dPt>
          <c:dPt>
            <c:idx val="6"/>
            <c:bubble3D val="0"/>
            <c:spPr>
              <a:solidFill>
                <a:srgbClr val="0066CC"/>
              </a:solidFill>
              <a:ln w="12599">
                <a:solidFill>
                  <a:srgbClr val="000000"/>
                </a:solidFill>
                <a:prstDash val="solid"/>
              </a:ln>
            </c:spPr>
          </c:dPt>
          <c:dPt>
            <c:idx val="7"/>
            <c:bubble3D val="0"/>
            <c:spPr>
              <a:solidFill>
                <a:srgbClr val="99CC00"/>
              </a:solidFill>
              <a:ln w="3344">
                <a:solidFill>
                  <a:srgbClr val="000000"/>
                </a:solidFill>
                <a:prstDash val="solid"/>
              </a:ln>
            </c:spPr>
          </c:dPt>
          <c:dPt>
            <c:idx val="8"/>
            <c:bubble3D val="0"/>
            <c:spPr>
              <a:solidFill>
                <a:srgbClr val="969696"/>
              </a:solidFill>
              <a:ln w="3344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1.9277108433734945E-2"/>
                  <c:y val="7.652420041810621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4819277108433734"/>
                  <c:y val="8.1344498888568442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/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4.8192771084337371E-3"/>
                  <c:y val="-0.118251717941009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12653718673623468"/>
                  <c:y val="2.521175853802283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0.25884071017826404"/>
                  <c:y val="-0.10300691788467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3.9097103530910095E-2"/>
                  <c:y val="2.779269053603609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2.8142627256454063E-2"/>
                  <c:y val="5.646119088491008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9"/>
              <c:layout>
                <c:manualLayout>
                  <c:xMode val="edge"/>
                  <c:yMode val="edge"/>
                  <c:x val="0.41325301204819276"/>
                  <c:y val="0.2287234042553191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0"/>
              <c:layout>
                <c:manualLayout>
                  <c:xMode val="edge"/>
                  <c:yMode val="edge"/>
                  <c:x val="0.40602409638554215"/>
                  <c:y val="0.3430851063829787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pPr>
              <a:noFill/>
              <a:ln w="26755">
                <a:noFill/>
              </a:ln>
            </c:spPr>
            <c:txPr>
              <a:bodyPr/>
              <a:lstStyle/>
              <a:p>
                <a:pPr>
                  <a:defRPr sz="1264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Sheet1!$B$1:$J$1</c:f>
              <c:strCache>
                <c:ptCount val="9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Sheet1!$B$2:$J$2</c:f>
              <c:numCache>
                <c:formatCode>#,##0.00</c:formatCode>
                <c:ptCount val="9"/>
                <c:pt idx="0">
                  <c:v>74711.009999999995</c:v>
                </c:pt>
                <c:pt idx="1">
                  <c:v>398.8</c:v>
                </c:pt>
                <c:pt idx="2">
                  <c:v>5338.32</c:v>
                </c:pt>
                <c:pt idx="3">
                  <c:v>4387.1499999999996</c:v>
                </c:pt>
                <c:pt idx="4">
                  <c:v>39765.57</c:v>
                </c:pt>
                <c:pt idx="5">
                  <c:v>213197.18</c:v>
                </c:pt>
                <c:pt idx="6">
                  <c:v>11052.5</c:v>
                </c:pt>
                <c:pt idx="7">
                  <c:v>40602.620000000003</c:v>
                </c:pt>
                <c:pt idx="8">
                  <c:v>733.76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6755">
          <a:noFill/>
        </a:ln>
      </c:spPr>
    </c:plotArea>
    <c:legend>
      <c:legendPos val="r"/>
      <c:layout>
        <c:manualLayout>
          <c:xMode val="edge"/>
          <c:yMode val="edge"/>
          <c:x val="0.67710844709907281"/>
          <c:y val="5.3191477316152848E-2"/>
          <c:w val="0.31204814128879865"/>
          <c:h val="0.80319161885135704"/>
        </c:manualLayout>
      </c:layout>
      <c:overlay val="0"/>
      <c:spPr>
        <a:noFill/>
        <a:ln w="3344">
          <a:solidFill>
            <a:srgbClr val="000000"/>
          </a:solidFill>
          <a:prstDash val="solid"/>
        </a:ln>
      </c:spPr>
      <c:txPr>
        <a:bodyPr/>
        <a:lstStyle/>
        <a:p>
          <a:pPr>
            <a:defRPr sz="969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rgbClr val="CCFFFF">
        <a:alpha val="50195"/>
      </a:srgbClr>
    </a:solidFill>
    <a:ln>
      <a:noFill/>
    </a:ln>
  </c:spPr>
  <c:txPr>
    <a:bodyPr/>
    <a:lstStyle/>
    <a:p>
      <a:pPr>
        <a:defRPr sz="1986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EA47FA8-3A4C-47CC-9236-3E5004EC6F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9899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6B4BA8C-962A-4754-BE8D-ADB1A16E9DFC}" type="slidenum">
              <a:rPr lang="ru-RU" smtClean="0">
                <a:latin typeface="Arial" charset="0"/>
              </a:rPr>
              <a:pPr eaLnBrk="1" hangingPunct="1"/>
              <a:t>2</a:t>
            </a:fld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164108E9-A1A3-40D8-ACDF-653F043AF0F2}" type="slidenum">
              <a:rPr lang="ru-RU" sz="1200">
                <a:latin typeface="Arial" charset="0"/>
              </a:rPr>
              <a:pPr algn="r" eaLnBrk="1" hangingPunct="1"/>
              <a:t>3</a:t>
            </a:fld>
            <a:endParaRPr lang="ru-RU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41C4B153-6CDC-4AAF-BBEE-252164870BFD}" type="slidenum">
              <a:rPr lang="ru-RU" sz="1200">
                <a:latin typeface="Calibri" pitchFamily="34" charset="0"/>
              </a:rPr>
              <a:pPr algn="r" eaLnBrk="1" hangingPunct="1"/>
              <a:t>9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95EC3-1045-47D4-918E-D9CF621584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22293-0020-44D7-A84B-822448064885}" type="datetimeFigureOut">
              <a:rPr lang="ru-RU"/>
              <a:pPr>
                <a:defRPr/>
              </a:pPr>
              <a:t>15.05.2018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314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27CC3-C774-4493-A9E3-E7B6724C48A0}" type="datetimeFigureOut">
              <a:rPr lang="ru-RU"/>
              <a:pPr>
                <a:defRPr/>
              </a:pPr>
              <a:t>15.05.2018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252DC-7355-4ACB-8B0F-198F26C1AF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663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564B4-E980-410A-9AA2-81822CA376CD}" type="datetimeFigureOut">
              <a:rPr lang="ru-RU"/>
              <a:pPr>
                <a:defRPr/>
              </a:pPr>
              <a:t>15.05.2018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46479-8523-4D7D-B2CA-D3BFC654AF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320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2B372-5C01-4CE2-8C38-510C652F2CEE}" type="datetimeFigureOut">
              <a:rPr lang="ru-RU"/>
              <a:pPr>
                <a:defRPr/>
              </a:pPr>
              <a:t>15.05.2018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EE87F-D0AD-4DEA-A8BE-F9701D3721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719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6CDD5-15D4-426F-856E-F33E7D71641F}" type="datetimeFigureOut">
              <a:rPr lang="ru-RU"/>
              <a:pPr>
                <a:defRPr/>
              </a:pPr>
              <a:t>15.05.2018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5FCF6-1CFF-4962-946E-3422A59EC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259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94EEE-C018-435D-8FBF-34DF373BF2F2}" type="datetimeFigureOut">
              <a:rPr lang="ru-RU"/>
              <a:pPr>
                <a:defRPr/>
              </a:pPr>
              <a:t>15.05.2018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52DD9-23ED-46E4-8386-1F22C385C9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629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BC5AF-93E7-43CF-936E-3C59116AAB3A}" type="datetimeFigureOut">
              <a:rPr lang="ru-RU"/>
              <a:pPr>
                <a:defRPr/>
              </a:pPr>
              <a:t>15.05.2018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FC779-6682-4E88-8178-F7E37A4F6D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841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8303E-BF94-4484-8EF4-51F197B7056D}" type="datetimeFigureOut">
              <a:rPr lang="ru-RU"/>
              <a:pPr>
                <a:defRPr/>
              </a:pPr>
              <a:t>15.05.2018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316A4-7D24-4C4C-A0B8-921D2963DD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531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3FCDF-B339-4873-B560-E8610F10F0F0}" type="datetimeFigureOut">
              <a:rPr lang="ru-RU"/>
              <a:pPr>
                <a:defRPr/>
              </a:pPr>
              <a:t>15.05.2018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6140D-3E52-4A51-8DF6-298D775C3E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297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541EA-6D76-4BE5-88CD-1F88620B46F0}" type="datetimeFigureOut">
              <a:rPr lang="ru-RU"/>
              <a:pPr>
                <a:defRPr/>
              </a:pPr>
              <a:t>15.05.2018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681C2-5C1A-45D8-AEF1-7C1BE01D60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315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CC05F-48B8-4906-B3A8-9A7518FDF752}" type="datetimeFigureOut">
              <a:rPr lang="ru-RU"/>
              <a:pPr>
                <a:defRPr/>
              </a:pPr>
              <a:t>15.05.2018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ADFD5-A227-4C97-ADC5-3F9CA6B78A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723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9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6971A131-3A4F-4443-A607-1F7981606B6D}" type="datetimeFigureOut">
              <a:rPr lang="ru-RU"/>
              <a:pPr>
                <a:defRPr/>
              </a:pPr>
              <a:t>15.05.2018</a:t>
            </a:fld>
            <a:endParaRPr lang="ru-RU"/>
          </a:p>
        </p:txBody>
      </p:sp>
      <p:sp>
        <p:nvSpPr>
          <p:cNvPr id="149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9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2BB5EEB4-7F19-4568-BD44-6BB539CB2C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72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_____Microsoft_Excel_97-20031.xls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3075" name="Picture 4" descr="DSC0007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-387350"/>
            <a:ext cx="12601575" cy="843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2195513" y="2060575"/>
            <a:ext cx="6553200" cy="286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Отчет об исполнении бюджета городского округа «поселок Палана» 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40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за </a:t>
            </a:r>
            <a:r>
              <a:rPr lang="ru-RU" sz="40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2017 </a:t>
            </a:r>
            <a:r>
              <a:rPr lang="ru-RU" sz="40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год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112553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17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Исполнение</a:t>
            </a:r>
            <a:r>
              <a:rPr lang="ru-RU" sz="1700" b="1" i="1" dirty="0" smtClean="0">
                <a:latin typeface="Times New Roman" pitchFamily="18" charset="0"/>
              </a:rPr>
              <a:t>  </a:t>
            </a:r>
            <a:r>
              <a:rPr lang="ru-RU" sz="17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бюджета городского округа «поселок Палана» по основным параметрам за  2017 год</a:t>
            </a:r>
            <a:r>
              <a:rPr lang="ru-RU" sz="17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15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(в тыс. рублей)</a:t>
            </a:r>
          </a:p>
        </p:txBody>
      </p:sp>
      <p:graphicFrame>
        <p:nvGraphicFramePr>
          <p:cNvPr id="2" name="Object 6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740097989"/>
              </p:ext>
            </p:extLst>
          </p:nvPr>
        </p:nvGraphicFramePr>
        <p:xfrm>
          <a:off x="1485900" y="1463675"/>
          <a:ext cx="6134100" cy="4933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112553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1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Анализ исполнения  бюджета городского округа «поселок Палана» в сравнении с исполнением за 2016 год</a:t>
            </a:r>
            <a:br>
              <a:rPr lang="ru-RU" sz="1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r>
              <a:rPr lang="ru-RU" sz="1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1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(в тыс. рублей)</a:t>
            </a:r>
          </a:p>
        </p:txBody>
      </p:sp>
      <p:graphicFrame>
        <p:nvGraphicFramePr>
          <p:cNvPr id="2" name="Object 6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283058045"/>
              </p:ext>
            </p:extLst>
          </p:nvPr>
        </p:nvGraphicFramePr>
        <p:xfrm>
          <a:off x="1371600" y="1322388"/>
          <a:ext cx="6921500" cy="469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92100"/>
            <a:ext cx="8218488" cy="7604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1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Исполнение доходной части бюджета городского округа «поселок Палана» за 2017 год ( в тыс. рублей)</a:t>
            </a:r>
          </a:p>
        </p:txBody>
      </p:sp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-357188" y="704850"/>
            <a:ext cx="91440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812800" y="1130300"/>
          <a:ext cx="7785100" cy="549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7590407"/>
              </p:ext>
            </p:extLst>
          </p:nvPr>
        </p:nvGraphicFramePr>
        <p:xfrm>
          <a:off x="806450" y="1103313"/>
          <a:ext cx="7785100" cy="549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ChangeArrowheads="1"/>
          </p:cNvSpPr>
          <p:nvPr/>
        </p:nvSpPr>
        <p:spPr bwMode="auto">
          <a:xfrm>
            <a:off x="-342900" y="8001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3873132"/>
              </p:ext>
            </p:extLst>
          </p:nvPr>
        </p:nvGraphicFramePr>
        <p:xfrm>
          <a:off x="1187624" y="1916832"/>
          <a:ext cx="7162800" cy="435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68313" y="404813"/>
            <a:ext cx="8229600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Структура доходов бюджета городского округа «поселок Палана» за </a:t>
            </a:r>
            <a:br>
              <a:rPr lang="ru-RU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r>
              <a:rPr lang="ru-RU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2017 </a:t>
            </a:r>
            <a:r>
              <a:rPr lang="ru-RU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год (в процентах)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/>
          </p:cNvSpPr>
          <p:nvPr>
            <p:ph type="title" idx="4294967295"/>
          </p:nvPr>
        </p:nvSpPr>
        <p:spPr>
          <a:xfrm>
            <a:off x="0" y="333375"/>
            <a:ext cx="9144000" cy="647700"/>
          </a:xfrm>
        </p:spPr>
        <p:txBody>
          <a:bodyPr lIns="0" rIns="0" bIns="0" anchor="b"/>
          <a:lstStyle/>
          <a:p>
            <a:pPr eaLnBrk="1" hangingPunct="1">
              <a:defRPr/>
            </a:pPr>
            <a:r>
              <a:rPr lang="ru-RU" sz="2400" b="1" smtClean="0"/>
              <a:t/>
            </a:r>
            <a:br>
              <a:rPr lang="ru-RU" sz="2400" b="1" smtClean="0"/>
            </a:br>
            <a:endParaRPr lang="ru-RU" sz="1400" smtClean="0">
              <a:solidFill>
                <a:schemeClr val="accent2"/>
              </a:solidFill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590550" y="2236788"/>
          <a:ext cx="8251825" cy="3697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4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38127025"/>
              </p:ext>
            </p:extLst>
          </p:nvPr>
        </p:nvGraphicFramePr>
        <p:xfrm>
          <a:off x="2463800" y="1830388"/>
          <a:ext cx="51435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468313" y="404813"/>
            <a:ext cx="8229600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Структура безвозмездных поступлений из краевого бюджета </a:t>
            </a:r>
          </a:p>
          <a:p>
            <a:pPr algn="ctr">
              <a:defRPr/>
            </a:pPr>
            <a:r>
              <a:rPr lang="ru-RU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за </a:t>
            </a:r>
            <a:r>
              <a:rPr lang="ru-RU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2017 </a:t>
            </a:r>
            <a:r>
              <a:rPr lang="ru-RU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год (тыс. рублей)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9080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1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Структура  расходов бюджета городского округа «поселок Палана» </a:t>
            </a:r>
            <a:br>
              <a:rPr lang="ru-RU" sz="1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r>
              <a:rPr lang="ru-RU" sz="1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по разделам классификации расходов бюджетов за 2017 год </a:t>
            </a:r>
            <a:br>
              <a:rPr lang="ru-RU" sz="1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r>
              <a:rPr lang="ru-RU" sz="1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							(в тыс. рублей) </a:t>
            </a:r>
          </a:p>
        </p:txBody>
      </p:sp>
      <p:sp>
        <p:nvSpPr>
          <p:cNvPr id="9219" name="Rectangle 6"/>
          <p:cNvSpPr>
            <a:spLocks noChangeArrowheads="1"/>
          </p:cNvSpPr>
          <p:nvPr/>
        </p:nvSpPr>
        <p:spPr bwMode="auto">
          <a:xfrm>
            <a:off x="-42863" y="1347788"/>
            <a:ext cx="91440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932819"/>
              </p:ext>
            </p:extLst>
          </p:nvPr>
        </p:nvGraphicFramePr>
        <p:xfrm>
          <a:off x="520700" y="1181100"/>
          <a:ext cx="8623300" cy="521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9600" cy="11969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Исполнение бюджета городского округа «поселок Палана» </a:t>
            </a:r>
            <a:br>
              <a:rPr lang="ru-RU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r>
              <a:rPr lang="ru-RU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за 2017 год по разделам классификации расходов бюджетов</a:t>
            </a:r>
            <a:r>
              <a:rPr lang="ru-RU" sz="20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br>
              <a:rPr lang="ru-RU" sz="20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</a:br>
            <a:r>
              <a:rPr lang="ru-RU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(в процентах)</a:t>
            </a:r>
          </a:p>
        </p:txBody>
      </p:sp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-357188" y="1214438"/>
            <a:ext cx="91440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1218146"/>
              </p:ext>
            </p:extLst>
          </p:nvPr>
        </p:nvGraphicFramePr>
        <p:xfrm>
          <a:off x="914400" y="1765300"/>
          <a:ext cx="8356600" cy="3721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Текст 2"/>
          <p:cNvSpPr>
            <a:spLocks noGrp="1"/>
          </p:cNvSpPr>
          <p:nvPr>
            <p:ph type="body" idx="4294967295"/>
          </p:nvPr>
        </p:nvSpPr>
        <p:spPr>
          <a:xfrm>
            <a:off x="457200" y="1905000"/>
            <a:ext cx="4040188" cy="554038"/>
          </a:xfrm>
        </p:spPr>
        <p:txBody>
          <a:bodyPr anchor="b"/>
          <a:lstStyle/>
          <a:p>
            <a:pPr marL="0" indent="0" algn="ctr" eaLnBrk="1" hangingPunct="1">
              <a:buFontTx/>
              <a:buNone/>
              <a:defRPr/>
            </a:pPr>
            <a:endParaRPr lang="ru-RU" smtClean="0"/>
          </a:p>
        </p:txBody>
      </p:sp>
      <p:sp>
        <p:nvSpPr>
          <p:cNvPr id="11267" name="Объект 6"/>
          <p:cNvSpPr>
            <a:spLocks noGrp="1"/>
          </p:cNvSpPr>
          <p:nvPr>
            <p:ph sz="quarter" idx="4294967295"/>
          </p:nvPr>
        </p:nvSpPr>
        <p:spPr>
          <a:xfrm>
            <a:off x="395288" y="817563"/>
            <a:ext cx="4465637" cy="5256212"/>
          </a:xfrm>
          <a:solidFill>
            <a:srgbClr val="CCFFFF">
              <a:alpha val="30196"/>
            </a:srgbClr>
          </a:solidFill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ru-RU" sz="1300" b="1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1. Развитие образования в городском округе «поселок Палана» на 2016-2020годы</a:t>
            </a:r>
          </a:p>
          <a:p>
            <a:pPr marL="0" indent="0" algn="just" eaLnBrk="1" fontAlgn="t" hangingPunct="1">
              <a:lnSpc>
                <a:spcPct val="90000"/>
              </a:lnSpc>
              <a:buFontTx/>
              <a:buNone/>
            </a:pPr>
            <a:r>
              <a:rPr lang="ru-RU" sz="1300" b="1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2. Развитие культуры в городском округе «поселок Палана» на 2016-2020годы»</a:t>
            </a:r>
          </a:p>
          <a:p>
            <a:pPr marL="0" indent="0" algn="just" eaLnBrk="1" fontAlgn="t" hangingPunct="1">
              <a:lnSpc>
                <a:spcPct val="90000"/>
              </a:lnSpc>
              <a:buFontTx/>
              <a:buNone/>
            </a:pPr>
            <a:r>
              <a:rPr lang="ru-RU" sz="1300" b="1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3. Социальная поддержка граждан в городском округе «поселок Палана» на 2016-2020годы</a:t>
            </a:r>
          </a:p>
          <a:p>
            <a:pPr marL="0" indent="0" algn="just" eaLnBrk="1" fontAlgn="t" hangingPunct="1">
              <a:lnSpc>
                <a:spcPct val="90000"/>
              </a:lnSpc>
              <a:buFontTx/>
              <a:buNone/>
            </a:pPr>
            <a:r>
              <a:rPr lang="ru-RU" sz="1300" b="1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300" b="1" i="1" dirty="0" err="1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Энергоэффективность</a:t>
            </a:r>
            <a:r>
              <a:rPr lang="ru-RU" sz="1300" b="1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развитие энергетики и коммунального хозяйства, обеспечение жителей городского округа «поселок Палана» коммунальными услугами и услугами по благоустройству территорий на 2014-2019 годы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ru-RU" sz="1300" b="1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5. Профилактика правонарушений и преступлений на территории городского округа «поселок Палана» </a:t>
            </a:r>
          </a:p>
          <a:p>
            <a:pPr marL="0" indent="0" algn="just" eaLnBrk="1" fontAlgn="t" hangingPunct="1">
              <a:lnSpc>
                <a:spcPct val="90000"/>
              </a:lnSpc>
              <a:buFontTx/>
              <a:buNone/>
            </a:pPr>
            <a:r>
              <a:rPr lang="ru-RU" sz="1300" b="1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6. Повышение безопасности дорожного движения на территории городского округа «поселок Палана» на 2016-2019 годы»</a:t>
            </a:r>
          </a:p>
          <a:p>
            <a:pPr marL="0" indent="0" algn="just" eaLnBrk="1" fontAlgn="t" hangingPunct="1">
              <a:lnSpc>
                <a:spcPct val="90000"/>
              </a:lnSpc>
              <a:buFontTx/>
              <a:buNone/>
            </a:pPr>
            <a:r>
              <a:rPr lang="ru-RU" sz="1300" b="1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7. Развитие физической культуры в городском округе «поселок Палана» на 2016-2020 годы</a:t>
            </a:r>
          </a:p>
          <a:p>
            <a:pPr marL="0" indent="0" algn="just" eaLnBrk="1" fontAlgn="t" hangingPunct="1">
              <a:lnSpc>
                <a:spcPct val="90000"/>
              </a:lnSpc>
              <a:buFontTx/>
              <a:buNone/>
            </a:pPr>
            <a:r>
              <a:rPr lang="ru-RU" sz="1300" b="1" i="1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8. Развитие малого предпринимательства на территории городского округа  «поселок Палана» на 2014-2019 годы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1300" b="1" i="1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>9. Устойчивое развитие коренных малочисленных народов Севера и Дальнего Востока, проживающих на территории городского округа «поселок Палана» на 2014-2019 годы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1300" b="1" i="1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>10. Обеспечение жильем молодых семей ГО на 2015-2019 годы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1300" b="1" i="1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>11. Совершенствование управления муниципальным имуществом ГО «поселок Палана» на 2015-2019 годы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1300" b="1" i="1" dirty="0" smtClean="0">
                <a:solidFill>
                  <a:srgbClr val="000000"/>
                </a:solidFill>
                <a:effectLst/>
                <a:latin typeface="Times New Roman" pitchFamily="18" charset="0"/>
              </a:rPr>
              <a:t>12.Безопасность ГО «поселок Палана» на 2017-2020 годы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ru-RU" sz="1300" b="1" i="1" dirty="0" smtClean="0">
              <a:solidFill>
                <a:srgbClr val="000000"/>
              </a:solidFill>
              <a:effectLst/>
              <a:latin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ru-RU" sz="1300" b="1" i="1" dirty="0" smtClean="0"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11268" name="Объект 1"/>
          <p:cNvGraphicFramePr>
            <a:graphicFrameLocks noGrp="1"/>
          </p:cNvGraphicFramePr>
          <p:nvPr>
            <p:ph sz="quarter" idx="4294967295"/>
          </p:nvPr>
        </p:nvGraphicFramePr>
        <p:xfrm>
          <a:off x="5005388" y="2695575"/>
          <a:ext cx="4105275" cy="415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1" name="Лист" r:id="rId5" imgW="6343710" imgH="6419969" progId="Excel.Sheet.8">
                  <p:embed/>
                </p:oleObj>
              </mc:Choice>
              <mc:Fallback>
                <p:oleObj name="Лист" r:id="rId5" imgW="6343710" imgH="6419969" progId="Excel.Sheet.8">
                  <p:embed/>
                  <p:pic>
                    <p:nvPicPr>
                      <p:cNvPr id="0" name="Объект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5388" y="2695575"/>
                        <a:ext cx="4105275" cy="4154488"/>
                      </a:xfrm>
                      <a:prstGeom prst="rect">
                        <a:avLst/>
                      </a:prstGeom>
                      <a:solidFill>
                        <a:srgbClr val="CCFFFF">
                          <a:alpha val="30196"/>
                        </a:srgb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9388" y="115888"/>
            <a:ext cx="8569325" cy="7016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Исполнение муниципальных программ городского округа  «поселок Палана» за 2017 год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74013" y="-7938"/>
            <a:ext cx="285750" cy="33655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600" b="1" i="1" smtClean="0">
                <a:solidFill>
                  <a:srgbClr val="23427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alatino Linotype" pitchFamily="18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кеан">
  <a:themeElements>
    <a:clrScheme name="Океан 2">
      <a:dk1>
        <a:srgbClr val="000066"/>
      </a:dk1>
      <a:lt1>
        <a:srgbClr val="FFFFFF"/>
      </a:lt1>
      <a:dk2>
        <a:srgbClr val="5D93FF"/>
      </a:dk2>
      <a:lt2>
        <a:srgbClr val="FFFFFF"/>
      </a:lt2>
      <a:accent1>
        <a:srgbClr val="6666FF"/>
      </a:accent1>
      <a:accent2>
        <a:srgbClr val="9999FF"/>
      </a:accent2>
      <a:accent3>
        <a:srgbClr val="B6C8FF"/>
      </a:accent3>
      <a:accent4>
        <a:srgbClr val="DADADA"/>
      </a:accent4>
      <a:accent5>
        <a:srgbClr val="B8B8FF"/>
      </a:accent5>
      <a:accent6>
        <a:srgbClr val="8A8AE7"/>
      </a:accent6>
      <a:hlink>
        <a:srgbClr val="FF3300"/>
      </a:hlink>
      <a:folHlink>
        <a:srgbClr val="FF9900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4163</TotalTime>
  <Words>379</Words>
  <Application>Microsoft Office PowerPoint</Application>
  <PresentationFormat>Экран (4:3)</PresentationFormat>
  <Paragraphs>59</Paragraphs>
  <Slides>9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Океан</vt:lpstr>
      <vt:lpstr>Лист</vt:lpstr>
      <vt:lpstr>Презентация PowerPoint</vt:lpstr>
      <vt:lpstr>Исполнение  бюджета городского округа «поселок Палана» по основным параметрам за  2017 год (в тыс. рублей)</vt:lpstr>
      <vt:lpstr>Анализ исполнения  бюджета городского округа «поселок Палана» в сравнении с исполнением за 2016 год  (в тыс. рублей)</vt:lpstr>
      <vt:lpstr>Исполнение доходной части бюджета городского округа «поселок Палана» за 2017 год ( в тыс. рублей)</vt:lpstr>
      <vt:lpstr>Презентация PowerPoint</vt:lpstr>
      <vt:lpstr> </vt:lpstr>
      <vt:lpstr>Структура  расходов бюджета городского округа «поселок Палана»  по разделам классификации расходов бюджетов за 2017 год         (в тыс. рублей) </vt:lpstr>
      <vt:lpstr>Исполнение бюджета городского округа «поселок Палана»  за 2017 год по разделам классификации расходов бюджетов  (в процентах)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235</cp:revision>
  <dcterms:created xsi:type="dcterms:W3CDTF">2008-10-18T21:20:16Z</dcterms:created>
  <dcterms:modified xsi:type="dcterms:W3CDTF">2018-05-14T23:47:39Z</dcterms:modified>
</cp:coreProperties>
</file>