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0"/>
  </p:notesMasterIdLst>
  <p:sldIdLst>
    <p:sldId id="280" r:id="rId2"/>
    <p:sldId id="264" r:id="rId3"/>
    <p:sldId id="279" r:id="rId4"/>
    <p:sldId id="282" r:id="rId5"/>
    <p:sldId id="265" r:id="rId6"/>
    <p:sldId id="270" r:id="rId7"/>
    <p:sldId id="267" r:id="rId8"/>
    <p:sldId id="28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70" autoAdjust="0"/>
    <p:restoredTop sz="94670" autoAdjust="0"/>
  </p:normalViewPr>
  <p:slideViewPr>
    <p:cSldViewPr>
      <p:cViewPr>
        <p:scale>
          <a:sx n="100" d="100"/>
          <a:sy n="100" d="100"/>
        </p:scale>
        <p:origin x="-12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CC00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99CC00" mc:Ignorable="a14" a14:legacySpreadsheetColorIndex="5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91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184950548424466E-2"/>
                  <c:y val="-7.229320852343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619159,3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36772917514872E-2"/>
                  <c:y val="-2.53029498610616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602 811,5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619159.30000000005</c:v>
                </c:pt>
                <c:pt idx="1">
                  <c:v>602811.5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CCCC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639493350989728"/>
                  <c:y val="7.17757448289634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643 901,4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049395999413122E-2"/>
                  <c:y val="-3.9025324537135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597 965,8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643901.4</c:v>
                </c:pt>
                <c:pt idx="1">
                  <c:v>597965.80000000005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3366FF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199361169275214"/>
                  <c:y val="2.8776359500084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-24 742,1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722681403954935E-2"/>
                  <c:y val="-3.0994233828879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4 845,7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Sheet1!$B$4:$C$4</c:f>
              <c:numCache>
                <c:formatCode>#,##0.0</c:formatCode>
                <c:ptCount val="2"/>
                <c:pt idx="0">
                  <c:v>-24742.099999999977</c:v>
                </c:pt>
                <c:pt idx="1">
                  <c:v>4845.6999999999534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2821504"/>
        <c:axId val="82823040"/>
        <c:axId val="0"/>
      </c:bar3DChart>
      <c:catAx>
        <c:axId val="828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823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823040"/>
        <c:scaling>
          <c:orientation val="minMax"/>
        </c:scaling>
        <c:delete val="0"/>
        <c:axPos val="l"/>
        <c:majorGridlines>
          <c:spPr>
            <a:ln w="291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821504"/>
        <c:crosses val="autoZero"/>
        <c:crossBetween val="between"/>
      </c:valAx>
      <c:spPr>
        <a:noFill/>
        <a:ln w="23353">
          <a:noFill/>
        </a:ln>
      </c:spPr>
    </c:plotArea>
    <c:legend>
      <c:legendPos val="r"/>
      <c:layout>
        <c:manualLayout>
          <c:xMode val="edge"/>
          <c:yMode val="edge"/>
          <c:x val="0.14195198315665958"/>
          <c:y val="0.92778638258452983"/>
          <c:w val="0.83523449730243382"/>
          <c:h val="6.4364057433997202E-2"/>
        </c:manualLayout>
      </c:layout>
      <c:overlay val="0"/>
      <c:spPr>
        <a:noFill/>
        <a:ln w="2918">
          <a:solidFill>
            <a:schemeClr val="tx1"/>
          </a:solidFill>
          <a:prstDash val="solid"/>
        </a:ln>
      </c:spPr>
      <c:txPr>
        <a:bodyPr/>
        <a:lstStyle/>
        <a:p>
          <a:pPr>
            <a:defRPr sz="139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9999"/>
      </a:srgbClr>
    </a:solidFill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5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983919244475691E-2"/>
                  <c:y val="-7.845780624831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95058874521419E-2"/>
                  <c:y val="-4.392772776607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18753160442095E-2"/>
                  <c:y val="3.53446551320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469033.9</c:v>
                </c:pt>
                <c:pt idx="1">
                  <c:v>445806.5</c:v>
                </c:pt>
                <c:pt idx="2">
                  <c:v>23227.400000000023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6699FF" mc:Ignorable="a14" a14:legacySpreadsheetColorIndex="2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6043063873691595E-2"/>
                  <c:y val="-8.277715967355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201063417378"/>
                  <c:y val="4.24482470044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15585679736598E-2"/>
                  <c:y val="-8.847833964066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602811.5</c:v>
                </c:pt>
                <c:pt idx="1">
                  <c:v>597965.80000000005</c:v>
                </c:pt>
                <c:pt idx="2">
                  <c:v>4845.6999999999534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5966208"/>
        <c:axId val="35665024"/>
        <c:axId val="0"/>
      </c:bar3DChart>
      <c:catAx>
        <c:axId val="8596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566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65024"/>
        <c:scaling>
          <c:orientation val="minMax"/>
        </c:scaling>
        <c:delete val="0"/>
        <c:axPos val="l"/>
        <c:majorGridlines>
          <c:spPr>
            <a:ln w="3004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966208"/>
        <c:crosses val="autoZero"/>
        <c:crossBetween val="between"/>
      </c:valAx>
      <c:spPr>
        <a:noFill/>
        <a:ln w="24041">
          <a:noFill/>
        </a:ln>
      </c:spPr>
    </c:plotArea>
    <c:legend>
      <c:legendPos val="r"/>
      <c:layout>
        <c:manualLayout>
          <c:xMode val="edge"/>
          <c:yMode val="edge"/>
          <c:x val="0.14817972982734956"/>
          <c:y val="0.89471259230883826"/>
          <c:w val="0.55685805100050567"/>
          <c:h val="8.366520875941226E-2"/>
        </c:manualLayout>
      </c:layout>
      <c:overlay val="0"/>
      <c:spPr>
        <a:noFill/>
        <a:ln w="3004">
          <a:solidFill>
            <a:schemeClr val="tx1"/>
          </a:solidFill>
          <a:prstDash val="solid"/>
        </a:ln>
      </c:spPr>
      <c:txPr>
        <a:bodyPr/>
        <a:lstStyle/>
        <a:p>
          <a:pPr>
            <a:defRPr sz="143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5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>
          <a:noFill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2064173870598964"/>
          <c:y val="4.9942354203415106E-2"/>
          <c:w val="0.9027921406411582"/>
          <c:h val="0.7486631016042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339966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372999550227574"/>
                  <c:y val="-0.17107467570248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63786525015705"/>
                  <c:y val="-0.1754370514707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0418848167539263"/>
                  <c:y val="9.156976744186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88975.1</c:v>
                </c:pt>
                <c:pt idx="1">
                  <c:v>530184.19999999995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99FF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15473533980269"/>
                  <c:y val="-0.18261121479119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32968004536761"/>
                  <c:y val="-0.1755917597304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712041884816754"/>
                  <c:y val="0.2529069767441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83757.8</c:v>
                </c:pt>
                <c:pt idx="1">
                  <c:v>519053.7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5918592"/>
        <c:axId val="35920128"/>
        <c:axId val="0"/>
      </c:bar3DChart>
      <c:catAx>
        <c:axId val="359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561">
            <a:noFill/>
          </a:ln>
        </c:spPr>
        <c:txPr>
          <a:bodyPr rot="0" vert="horz"/>
          <a:lstStyle/>
          <a:p>
            <a:pPr>
              <a:defRPr sz="93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920128"/>
        <c:crosses val="autoZero"/>
        <c:auto val="1"/>
        <c:lblAlgn val="ctr"/>
        <c:lblOffset val="100"/>
        <c:noMultiLvlLbl val="0"/>
      </c:catAx>
      <c:valAx>
        <c:axId val="35920128"/>
        <c:scaling>
          <c:orientation val="minMax"/>
        </c:scaling>
        <c:delete val="0"/>
        <c:axPos val="l"/>
        <c:majorGridlines>
          <c:spPr>
            <a:ln w="2520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59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842935540859594"/>
          <c:y val="0.88081398536891209"/>
          <c:w val="0.10840464477013782"/>
          <c:h val="7.1749195322871009E-2"/>
        </c:manualLayout>
      </c:layout>
      <c:overlay val="0"/>
      <c:spPr>
        <a:noFill/>
        <a:ln w="2710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7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77088948787061"/>
          <c:y val="0.18045112781954886"/>
          <c:w val="0.72147349505840075"/>
          <c:h val="0.479699248120300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00"/>
            </a:solidFill>
            <a:ln w="89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99FF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8080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17953">
                <a:noFill/>
              </a:ln>
            </c:spPr>
            <c:txPr>
              <a:bodyPr/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  от других бюджетов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64028.6</c:v>
                </c:pt>
                <c:pt idx="1">
                  <c:v>19729.2</c:v>
                </c:pt>
                <c:pt idx="2">
                  <c:v>519053.7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95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566934503711717"/>
          <c:y val="0.87368416298992491"/>
          <c:w val="0.7372876528731781"/>
          <c:h val="0.12631583701007509"/>
        </c:manualLayout>
      </c:layout>
      <c:overlay val="0"/>
      <c:spPr>
        <a:noFill/>
        <a:ln w="2244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67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CC99FF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</c:formatCode>
                <c:ptCount val="9"/>
                <c:pt idx="0">
                  <c:v>176214.2</c:v>
                </c:pt>
                <c:pt idx="1">
                  <c:v>496.4</c:v>
                </c:pt>
                <c:pt idx="2">
                  <c:v>5426.5</c:v>
                </c:pt>
                <c:pt idx="3">
                  <c:v>59012.9</c:v>
                </c:pt>
                <c:pt idx="4">
                  <c:v>93409.1</c:v>
                </c:pt>
                <c:pt idx="5">
                  <c:v>237645.8</c:v>
                </c:pt>
                <c:pt idx="6">
                  <c:v>20991.8</c:v>
                </c:pt>
                <c:pt idx="7">
                  <c:v>49331.6</c:v>
                </c:pt>
                <c:pt idx="8">
                  <c:v>1373.1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339966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Sheet1!$B$3:$J$3</c:f>
              <c:numCache>
                <c:formatCode>#,##0.0</c:formatCode>
                <c:ptCount val="9"/>
                <c:pt idx="0">
                  <c:v>171133</c:v>
                </c:pt>
                <c:pt idx="1">
                  <c:v>496.4</c:v>
                </c:pt>
                <c:pt idx="2">
                  <c:v>5420.3</c:v>
                </c:pt>
                <c:pt idx="3">
                  <c:v>53615.1</c:v>
                </c:pt>
                <c:pt idx="4">
                  <c:v>62528.2</c:v>
                </c:pt>
                <c:pt idx="5">
                  <c:v>236340.9</c:v>
                </c:pt>
                <c:pt idx="6">
                  <c:v>18191.8</c:v>
                </c:pt>
                <c:pt idx="7">
                  <c:v>48920.3</c:v>
                </c:pt>
                <c:pt idx="8">
                  <c:v>1319.8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194560"/>
        <c:axId val="36216832"/>
        <c:axId val="35681152"/>
      </c:bar3DChart>
      <c:catAx>
        <c:axId val="361945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299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21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16832"/>
        <c:scaling>
          <c:orientation val="minMax"/>
          <c:max val="30000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 w="29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6194560"/>
        <c:crosses val="autoZero"/>
        <c:crossBetween val="between"/>
      </c:valAx>
      <c:serAx>
        <c:axId val="35681152"/>
        <c:scaling>
          <c:orientation val="minMax"/>
        </c:scaling>
        <c:delete val="1"/>
        <c:axPos val="b"/>
        <c:majorTickMark val="out"/>
        <c:minorTickMark val="none"/>
        <c:tickLblPos val="nextTo"/>
        <c:crossAx val="36216832"/>
        <c:crosses val="autoZero"/>
      </c:serAx>
      <c:spPr>
        <a:noFill/>
        <a:ln w="24036">
          <a:noFill/>
        </a:ln>
      </c:spPr>
    </c:plotArea>
    <c:legend>
      <c:legendPos val="r"/>
      <c:layout>
        <c:manualLayout>
          <c:xMode val="edge"/>
          <c:yMode val="edge"/>
          <c:x val="0.19640975198482399"/>
          <c:y val="0.16638367809454441"/>
          <c:w val="0.68109817413756757"/>
          <c:h val="4.2444839898958392E-2"/>
        </c:manualLayout>
      </c:layout>
      <c:overlay val="0"/>
      <c:spPr>
        <a:noFill/>
        <a:ln w="23983">
          <a:noFill/>
        </a:ln>
      </c:spPr>
      <c:txPr>
        <a:bodyPr/>
        <a:lstStyle/>
        <a:p>
          <a:pPr>
            <a:defRPr sz="127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245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86746987951807E-2"/>
          <c:y val="0.26595744680851063"/>
          <c:w val="0.6469879518072289"/>
          <c:h val="0.5664893617021277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59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006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6969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9277108433734945E-2"/>
                  <c:y val="7.6524200418106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19277108433734"/>
                  <c:y val="8.13444988885684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8192771084337371E-3"/>
                  <c:y val="-0.11825171794100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653718673623468"/>
                  <c:y val="2.5211758538022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884071017826404"/>
                  <c:y val="-0.1030069178846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097103530910095E-2"/>
                  <c:y val="2.77926905360360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8142627256454063E-2"/>
                  <c:y val="5.6461190884910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25301204819276"/>
                  <c:y val="0.228723404255319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602409638554215"/>
                  <c:y val="0.343085106382978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755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9"/>
                <c:pt idx="0">
                  <c:v>171133</c:v>
                </c:pt>
                <c:pt idx="1">
                  <c:v>496.4</c:v>
                </c:pt>
                <c:pt idx="2">
                  <c:v>5420.4</c:v>
                </c:pt>
                <c:pt idx="3">
                  <c:v>53615.1</c:v>
                </c:pt>
                <c:pt idx="4">
                  <c:v>62528.2</c:v>
                </c:pt>
                <c:pt idx="5">
                  <c:v>236340.9</c:v>
                </c:pt>
                <c:pt idx="6">
                  <c:v>18191.7</c:v>
                </c:pt>
                <c:pt idx="7">
                  <c:v>48920.3</c:v>
                </c:pt>
                <c:pt idx="8">
                  <c:v>1319.8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67710844709907281"/>
          <c:y val="5.3191477316152848E-2"/>
          <c:w val="0.31204814128879865"/>
          <c:h val="0.80319161885135704"/>
        </c:manualLayout>
      </c:layout>
      <c:overlay val="0"/>
      <c:spPr>
        <a:noFill/>
        <a:ln w="3344">
          <a:solidFill>
            <a:srgbClr val="000000"/>
          </a:solidFill>
          <a:prstDash val="solid"/>
        </a:ln>
      </c:spPr>
      <c:txPr>
        <a:bodyPr/>
        <a:lstStyle/>
        <a:p>
          <a:pPr>
            <a:defRPr sz="96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98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A47FA8-3A4C-47CC-9236-3E5004EC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B4BA8C-962A-4754-BE8D-ADB1A16E9DFC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64108E9-A1A3-40D8-ACDF-653F043AF0F2}" type="slidenum">
              <a:rPr lang="ru-RU" sz="1200">
                <a:latin typeface="Arial" charset="0"/>
              </a:rPr>
              <a:pPr algn="r" eaLnBrk="1" hangingPunct="1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1C4B153-6CDC-4AAF-BBEE-252164870BFD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5EC3-1045-47D4-918E-D9CF6215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2293-0020-44D7-A84B-82244806488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7CC3-C774-4493-A9E3-E7B6724C48A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52DC-7355-4ACB-8B0F-198F26C1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64B4-E980-410A-9AA2-81822CA376C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6479-8523-4D7D-B2CA-D3BFC654A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B372-5C01-4CE2-8C38-510C652F2CE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E87F-D0AD-4DEA-A8BE-F9701D372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CDD5-15D4-426F-856E-F33E7D71641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FCF6-1CFF-4962-946E-3422A59E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4EEE-C018-435D-8FBF-34DF373BF2F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2DD9-23ED-46E4-8386-1F22C385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C5AF-93E7-43CF-936E-3C59116AAB3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C779-6682-4E88-8178-F7E37A4F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303E-BF94-4484-8EF4-51F197B7056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16A4-7D24-4C4C-A0B8-921D2963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FCDF-B339-4873-B560-E8610F10F0F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140D-3E52-4A51-8DF6-298D775C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41EA-6D76-4BE5-88CD-1F88620B46F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81C2-5C1A-45D8-AEF1-7C1BE01D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1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C05F-48B8-4906-B3A8-9A7518FDF75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DFD5-A227-4C97-ADC5-3F9CA6B7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2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71A131-3A4F-4443-A607-1F7981606B6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B5EEB4-7F19-4568-BD44-6BB539CB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5" name="Picture 4" descr="DSC00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87350"/>
            <a:ext cx="12601575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95513" y="2060575"/>
            <a:ext cx="65532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Отчет об исполнении бюджета городского округа «поселок Палана»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2019 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</a:t>
            </a:r>
            <a:r>
              <a:rPr lang="ru-RU" sz="1700" b="1" i="1" dirty="0" smtClean="0">
                <a:latin typeface="Times New Roman" pitchFamily="18" charset="0"/>
              </a:rPr>
              <a:t>  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бюджета городского округа «поселок Палана» по основным параметрам за  2019 год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66666208"/>
              </p:ext>
            </p:extLst>
          </p:nvPr>
        </p:nvGraphicFramePr>
        <p:xfrm>
          <a:off x="1485900" y="1463675"/>
          <a:ext cx="61341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Анализ исполнения  бюджета городского округа «поселок Палана» в сравнении с исполнением за 2019 год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1050889"/>
              </p:ext>
            </p:extLst>
          </p:nvPr>
        </p:nvGraphicFramePr>
        <p:xfrm>
          <a:off x="1371600" y="1322388"/>
          <a:ext cx="6921500" cy="46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18488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доходной части бюджета городского округа «поселок Палана» за 2019 год ( в тыс. рублей)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357188" y="7048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53749"/>
              </p:ext>
            </p:extLst>
          </p:nvPr>
        </p:nvGraphicFramePr>
        <p:xfrm>
          <a:off x="683568" y="1124744"/>
          <a:ext cx="778510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72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-34290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35863"/>
              </p:ext>
            </p:extLst>
          </p:nvPr>
        </p:nvGraphicFramePr>
        <p:xfrm>
          <a:off x="1187624" y="1916832"/>
          <a:ext cx="71628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доходов бюджета городского округа «поселок Палана» за </a:t>
            </a:r>
            <a:b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2019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(в процентах)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 расходов бюджета городского округа «поселок Палана»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 разделам классификации расходов бюджетов за 2019 год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				(в тыс. рублей)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-42863" y="13477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45041"/>
              </p:ext>
            </p:extLst>
          </p:nvPr>
        </p:nvGraphicFramePr>
        <p:xfrm>
          <a:off x="520700" y="1181100"/>
          <a:ext cx="86233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городского округа «поселок Палана» </a:t>
            </a:r>
            <a:b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2019 год по разделам классификации расходов бюджетов</a:t>
            </a: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процентах)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-357188" y="12144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20085"/>
              </p:ext>
            </p:extLst>
          </p:nvPr>
        </p:nvGraphicFramePr>
        <p:xfrm>
          <a:off x="914400" y="1765300"/>
          <a:ext cx="83566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4040188" cy="554038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endParaRPr lang="ru-RU" smtClean="0"/>
          </a:p>
        </p:txBody>
      </p:sp>
      <p:sp>
        <p:nvSpPr>
          <p:cNvPr id="1126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692696"/>
            <a:ext cx="5652120" cy="6480720"/>
          </a:xfrm>
          <a:solidFill>
            <a:srgbClr val="CCFFFF">
              <a:alpha val="30196"/>
            </a:srgbClr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Развитие образования в городском округе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культуры в городском округе «поселок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Палана»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Социальная поддержка граждан в городском округе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развитие энергетики и коммунального хозяйства, обеспечение жителей городского округа «поселок Палана» коммунальными услугами и услугами по благоустройству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территорий</a:t>
            </a: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Профилактика правонарушений и преступлений на территории городского округа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 Повышение безопасности дорожного движения на территории городского округа «поселок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Палана»</a:t>
            </a: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Развитие физической культуры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спорта и реализация мероприятий в сфере молодежной политики в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городском округе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 Развитие малого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среднего предпринимательства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 городского округа  «поселок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Палана»</a:t>
            </a: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9. Устойчивое развитие коренных малочисленных народов Севера и Дальнего Востока, проживающих на территории городского округа «поселок Палана» </a:t>
            </a: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10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. Обеспечение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доступным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и комфортным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жильем и коммунальными услугами населения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ГО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«поселок Палана»</a:t>
            </a: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11. Совершенствование управления муниципальным имуществом ГО «поселок Палана»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12.Безопасность ГО «поселок Палана»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13.Развитие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хлебопекарного производства на территории городского округа 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«поселок Палана»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14.Создание и развитие туристской инфраструктуры в городском округе «поселок Палана»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15. Формирование комфортной городской среды в городском округе «поселок Палана»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88" y="115888"/>
            <a:ext cx="8569325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муниципальных программ городского округа  «поселок Палана» за 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i="1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4430</TotalTime>
  <Words>372</Words>
  <Application>Microsoft Office PowerPoint</Application>
  <PresentationFormat>Экран (4:3)</PresentationFormat>
  <Paragraphs>52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Океан</vt:lpstr>
      <vt:lpstr>Презентация PowerPoint</vt:lpstr>
      <vt:lpstr>Исполнение  бюджета городского округа «поселок Палана» по основным параметрам за  2019 год (в тыс. рублей)</vt:lpstr>
      <vt:lpstr>Анализ исполнения  бюджета городского округа «поселок Палана» в сравнении с исполнением за 2019 год  (в тыс. рублей)</vt:lpstr>
      <vt:lpstr>Исполнение доходной части бюджета городского округа «поселок Палана» за 2019 год ( в тыс. рублей)</vt:lpstr>
      <vt:lpstr>Презентация PowerPoint</vt:lpstr>
      <vt:lpstr>Структура  расходов бюджета городского округа «поселок Палана»  по разделам классификации расходов бюджетов за 2019 год         (в тыс. рублей) </vt:lpstr>
      <vt:lpstr>Исполнение бюджета городского округа «поселок Палана»  за 2019 год по разделам классификации расходов бюджетов  (в процентах)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260</cp:revision>
  <dcterms:created xsi:type="dcterms:W3CDTF">2008-10-18T21:20:16Z</dcterms:created>
  <dcterms:modified xsi:type="dcterms:W3CDTF">2020-05-06T21:23:15Z</dcterms:modified>
</cp:coreProperties>
</file>