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67" r:id="rId2"/>
    <p:sldId id="418" r:id="rId3"/>
    <p:sldId id="269" r:id="rId4"/>
    <p:sldId id="371" r:id="rId5"/>
    <p:sldId id="375" r:id="rId6"/>
    <p:sldId id="383" r:id="rId7"/>
    <p:sldId id="384" r:id="rId8"/>
    <p:sldId id="385" r:id="rId9"/>
    <p:sldId id="393" r:id="rId10"/>
    <p:sldId id="373" r:id="rId11"/>
    <p:sldId id="391" r:id="rId12"/>
    <p:sldId id="394" r:id="rId13"/>
    <p:sldId id="413" r:id="rId14"/>
    <p:sldId id="409" r:id="rId15"/>
    <p:sldId id="410" r:id="rId16"/>
    <p:sldId id="401" r:id="rId17"/>
    <p:sldId id="377" r:id="rId18"/>
    <p:sldId id="419" r:id="rId19"/>
    <p:sldId id="403" r:id="rId20"/>
    <p:sldId id="406" r:id="rId21"/>
    <p:sldId id="397" r:id="rId22"/>
    <p:sldId id="374" r:id="rId23"/>
    <p:sldId id="396" r:id="rId24"/>
    <p:sldId id="414" r:id="rId25"/>
    <p:sldId id="415" r:id="rId26"/>
    <p:sldId id="416" r:id="rId27"/>
    <p:sldId id="417" r:id="rId28"/>
    <p:sldId id="388" r:id="rId29"/>
    <p:sldId id="387" r:id="rId30"/>
    <p:sldId id="381" r:id="rId31"/>
    <p:sldId id="382" r:id="rId32"/>
    <p:sldId id="420" r:id="rId33"/>
    <p:sldId id="421" r:id="rId34"/>
    <p:sldId id="422" r:id="rId35"/>
    <p:sldId id="423" r:id="rId36"/>
    <p:sldId id="424" r:id="rId37"/>
    <p:sldId id="429" r:id="rId38"/>
    <p:sldId id="430" r:id="rId39"/>
    <p:sldId id="431" r:id="rId40"/>
    <p:sldId id="432" r:id="rId41"/>
  </p:sldIdLst>
  <p:sldSz cx="9906000" cy="6858000" type="A4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418"/>
            <p14:sldId id="269"/>
            <p14:sldId id="371"/>
            <p14:sldId id="375"/>
            <p14:sldId id="383"/>
            <p14:sldId id="384"/>
            <p14:sldId id="385"/>
            <p14:sldId id="393"/>
            <p14:sldId id="373"/>
            <p14:sldId id="391"/>
            <p14:sldId id="394"/>
            <p14:sldId id="413"/>
            <p14:sldId id="409"/>
            <p14:sldId id="410"/>
            <p14:sldId id="401"/>
            <p14:sldId id="377"/>
            <p14:sldId id="419"/>
            <p14:sldId id="403"/>
            <p14:sldId id="406"/>
            <p14:sldId id="397"/>
            <p14:sldId id="374"/>
            <p14:sldId id="396"/>
            <p14:sldId id="414"/>
            <p14:sldId id="415"/>
            <p14:sldId id="416"/>
            <p14:sldId id="417"/>
            <p14:sldId id="388"/>
            <p14:sldId id="387"/>
            <p14:sldId id="381"/>
            <p14:sldId id="382"/>
            <p14:sldId id="420"/>
            <p14:sldId id="421"/>
            <p14:sldId id="422"/>
            <p14:sldId id="423"/>
            <p14:sldId id="424"/>
            <p14:sldId id="429"/>
            <p14:sldId id="430"/>
            <p14:sldId id="431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6A0"/>
    <a:srgbClr val="D1D1D1"/>
    <a:srgbClr val="B1C1E4"/>
    <a:srgbClr val="B9B9B9"/>
    <a:srgbClr val="F1F1F1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4"/>
    <p:restoredTop sz="94719"/>
  </p:normalViewPr>
  <p:slideViewPr>
    <p:cSldViewPr snapToGrid="0">
      <p:cViewPr varScale="1">
        <p:scale>
          <a:sx n="111" d="100"/>
          <a:sy n="111" d="100"/>
        </p:scale>
        <p:origin x="1338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536-F044-9683-AF306EA1524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536-F044-9683-AF306EA1524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D536-F044-9683-AF306EA15244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536-F044-9683-AF306EA15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водоснобжение, водоотведение, организация сбора и утилизация отходов, деятельность по ликвидации загрязнений</c:v>
                </c:pt>
                <c:pt idx="1">
                  <c:v>сельское, лесное хозяйство, охота, рыболовство и рыбоводство</c:v>
                </c:pt>
                <c:pt idx="2">
                  <c:v>обеспечение электрической энергией, газом и паром; конденсирование воздуха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0.99399999999999999</c:v>
                </c:pt>
                <c:pt idx="1">
                  <c:v>1.7999999999999999E-2</c:v>
                </c:pt>
                <c:pt idx="2">
                  <c:v>1.077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3161984"/>
        <c:axId val="33173504"/>
      </c:barChart>
      <c:catAx>
        <c:axId val="33161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 algn="just">
              <a:defRPr/>
            </a:pPr>
            <a:endParaRPr lang="ru-RU"/>
          </a:p>
        </c:txPr>
        <c:crossAx val="33173504"/>
        <c:crosses val="autoZero"/>
        <c:auto val="1"/>
        <c:lblAlgn val="ctr"/>
        <c:lblOffset val="100"/>
        <c:noMultiLvlLbl val="0"/>
      </c:catAx>
      <c:valAx>
        <c:axId val="33173504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33161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20621387412206"/>
          <c:y val="9.0156754660335875E-2"/>
          <c:w val="0.41854047734500277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74CC-7149-9EE5-F5E81176CC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1">
                  <c:v>среднемесячная начисленная заработная плата наемных работников в организациях</c:v>
                </c:pt>
                <c:pt idx="2">
                  <c:v>среднемесячная номинальная начисленная заработная плата работников организаций</c:v>
                </c:pt>
              </c:strCache>
            </c:strRef>
          </c:cat>
          <c:val>
            <c:numRef>
              <c:f>Лист1!$B$2:$B$4</c:f>
              <c:numCache>
                <c:formatCode>#,##0\ [$₽-419]</c:formatCode>
                <c:ptCount val="3"/>
                <c:pt idx="1">
                  <c:v>85066</c:v>
                </c:pt>
                <c:pt idx="2">
                  <c:v>87493.1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287616"/>
        <c:axId val="34288768"/>
      </c:barChart>
      <c:catAx>
        <c:axId val="3428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4288768"/>
        <c:crosses val="autoZero"/>
        <c:auto val="1"/>
        <c:lblAlgn val="ctr"/>
        <c:lblOffset val="100"/>
        <c:noMultiLvlLbl val="0"/>
      </c:catAx>
      <c:valAx>
        <c:axId val="34288768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3428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9.0156754660335875E-2"/>
          <c:w val="0.5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3"/>
              <c:layout>
                <c:manualLayout>
                  <c:x val="0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2E-2D4B-B55A-631E22352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tx1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сельское, лесное хозяйство, охота </c:v>
                </c:pt>
                <c:pt idx="1">
                  <c:v>водоснабжение, водоотведение, организация сбора и утилизации отходов</c:v>
                </c:pt>
                <c:pt idx="2">
                  <c:v>обеспечение электрической энергией, газом и паром</c:v>
                </c:pt>
              </c:strCache>
            </c:strRef>
          </c:cat>
          <c:val>
            <c:numRef>
              <c:f>Лист1!$B$2:$B$5</c:f>
              <c:numCache>
                <c:formatCode>#,##0\ [$₽-419]</c:formatCode>
                <c:ptCount val="4"/>
                <c:pt idx="0">
                  <c:v>43079.6</c:v>
                </c:pt>
                <c:pt idx="1">
                  <c:v>78527.5</c:v>
                </c:pt>
                <c:pt idx="2">
                  <c:v>82119.7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36527488"/>
        <c:axId val="36530816"/>
      </c:barChart>
      <c:catAx>
        <c:axId val="36527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530816"/>
        <c:crosses val="autoZero"/>
        <c:auto val="1"/>
        <c:lblAlgn val="ctr"/>
        <c:lblOffset val="100"/>
        <c:noMultiLvlLbl val="0"/>
      </c:catAx>
      <c:valAx>
        <c:axId val="36530816"/>
        <c:scaling>
          <c:orientation val="minMax"/>
        </c:scaling>
        <c:delete val="1"/>
        <c:axPos val="b"/>
        <c:numFmt formatCode="#,##0\ [$₽-419]" sourceLinked="1"/>
        <c:majorTickMark val="none"/>
        <c:minorTickMark val="none"/>
        <c:tickLblPos val="nextTo"/>
        <c:crossAx val="3652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293673883382299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B0B-BB48-8F4E-2B18E56A5E8D}"/>
                </c:ext>
              </c:extLst>
            </c:dLbl>
            <c:dLbl>
              <c:idx val="1"/>
              <c:layout>
                <c:manualLayout>
                  <c:x val="5.11918770439138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B0B-BB48-8F4E-2B18E56A5E8D}"/>
                </c:ext>
              </c:extLst>
            </c:dLbl>
            <c:dLbl>
              <c:idx val="2"/>
              <c:layout>
                <c:manualLayout>
                  <c:x val="0.1275987034456868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B0B-BB48-8F4E-2B18E56A5E8D}"/>
                </c:ext>
              </c:extLst>
            </c:dLbl>
            <c:dLbl>
              <c:idx val="3"/>
              <c:layout>
                <c:manualLayout>
                  <c:x val="0.1275987034456868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B0B-BB48-8F4E-2B18E56A5E8D}"/>
                </c:ext>
              </c:extLst>
            </c:dLbl>
            <c:dLbl>
              <c:idx val="4"/>
              <c:layout>
                <c:manualLayout>
                  <c:x val="8.5575111354957004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B0B-BB48-8F4E-2B18E56A5E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0.05</c:v>
                </c:pt>
                <c:pt idx="2">
                  <c:v>0.35</c:v>
                </c:pt>
                <c:pt idx="3">
                  <c:v>0.35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0B-BB48-8F4E-2B18E56A5E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0B-BB48-8F4E-2B18E56A5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6677120"/>
        <c:axId val="36679040"/>
      </c:barChart>
      <c:catAx>
        <c:axId val="3667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6679040"/>
        <c:crosses val="autoZero"/>
        <c:auto val="1"/>
        <c:lblAlgn val="ctr"/>
        <c:lblOffset val="100"/>
        <c:noMultiLvlLbl val="0"/>
      </c:catAx>
      <c:valAx>
        <c:axId val="3667904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667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87012077591124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6B4-714B-88A1-E827ED00EAF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6B4-714B-88A1-E827ED00EAFC}"/>
                </c:ext>
              </c:extLst>
            </c:dLbl>
            <c:dLbl>
              <c:idx val="2"/>
              <c:layout>
                <c:manualLayout>
                  <c:x val="0.1037846247139422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6B4-714B-88A1-E827ED00EAFC}"/>
                </c:ext>
              </c:extLst>
            </c:dLbl>
            <c:dLbl>
              <c:idx val="3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6B4-714B-88A1-E827ED00EAFC}"/>
                </c:ext>
              </c:extLst>
            </c:dLbl>
            <c:dLbl>
              <c:idx val="4"/>
              <c:layout>
                <c:manualLayout>
                  <c:x val="2.4650414016647297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6B4-714B-88A1-E827ED00E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0.35</c:v>
                </c:pt>
                <c:pt idx="1">
                  <c:v>0.2</c:v>
                </c:pt>
                <c:pt idx="2">
                  <c:v>0.25</c:v>
                </c:pt>
                <c:pt idx="3">
                  <c:v>0.2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9984128"/>
        <c:axId val="99985664"/>
      </c:barChart>
      <c:catAx>
        <c:axId val="99984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9985664"/>
        <c:crosses val="autoZero"/>
        <c:auto val="1"/>
        <c:lblAlgn val="ctr"/>
        <c:lblOffset val="100"/>
        <c:noMultiLvlLbl val="0"/>
      </c:catAx>
      <c:valAx>
        <c:axId val="9998566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99984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836876719053429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A7E-5846-BE71-A5093F4F9B4F}"/>
                </c:ext>
              </c:extLst>
            </c:dLbl>
            <c:dLbl>
              <c:idx val="1"/>
              <c:layout>
                <c:manualLayout>
                  <c:x val="8.09375473754881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A7E-5846-BE71-A5093F4F9B4F}"/>
                </c:ext>
              </c:extLst>
            </c:dLbl>
            <c:dLbl>
              <c:idx val="2"/>
              <c:layout>
                <c:manualLayout>
                  <c:x val="0.1452411547707567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A7E-5846-BE71-A5093F4F9B4F}"/>
                </c:ext>
              </c:extLst>
            </c:dLbl>
            <c:dLbl>
              <c:idx val="3"/>
              <c:layout>
                <c:manualLayout>
                  <c:x val="8.09375473754881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A7E-5846-BE71-A5093F4F9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0.25</c:v>
                </c:pt>
                <c:pt idx="1">
                  <c:v>0.15</c:v>
                </c:pt>
                <c:pt idx="2">
                  <c:v>0.45</c:v>
                </c:pt>
                <c:pt idx="3">
                  <c:v>0.15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8369408"/>
        <c:axId val="108370944"/>
      </c:barChart>
      <c:catAx>
        <c:axId val="108369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8370944"/>
        <c:crosses val="autoZero"/>
        <c:auto val="1"/>
        <c:lblAlgn val="ctr"/>
        <c:lblOffset val="100"/>
        <c:noMultiLvlLbl val="0"/>
      </c:catAx>
      <c:valAx>
        <c:axId val="108370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8369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44455353339926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3212-634C-A62A-12AA39319824}"/>
                </c:ext>
              </c:extLst>
            </c:dLbl>
            <c:dLbl>
              <c:idx val="1"/>
              <c:layout>
                <c:manualLayout>
                  <c:x val="4.604067253340644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212-634C-A62A-12AA39319824}"/>
                </c:ext>
              </c:extLst>
            </c:dLbl>
            <c:dLbl>
              <c:idx val="2"/>
              <c:layout>
                <c:manualLayout>
                  <c:x val="0.1221211946203102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12-634C-A62A-12AA39319824}"/>
                </c:ext>
              </c:extLst>
            </c:dLbl>
            <c:dLbl>
              <c:idx val="3"/>
              <c:layout>
                <c:manualLayout>
                  <c:x val="0.1239710946354704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12-634C-A62A-12AA39319824}"/>
                </c:ext>
              </c:extLst>
            </c:dLbl>
            <c:dLbl>
              <c:idx val="4"/>
              <c:layout>
                <c:manualLayout>
                  <c:x val="2.4650414016647297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3212-634C-A62A-12AA39319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</c:v>
                </c:pt>
                <c:pt idx="1">
                  <c:v>0.05</c:v>
                </c:pt>
                <c:pt idx="2">
                  <c:v>0.35</c:v>
                </c:pt>
                <c:pt idx="3">
                  <c:v>0.35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212-634C-A62A-12AA393198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212-634C-A62A-12AA39319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8403328"/>
        <c:axId val="108405120"/>
      </c:barChart>
      <c:catAx>
        <c:axId val="10840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8405120"/>
        <c:crosses val="autoZero"/>
        <c:auto val="1"/>
        <c:lblAlgn val="ctr"/>
        <c:lblOffset val="100"/>
        <c:noMultiLvlLbl val="0"/>
      </c:catAx>
      <c:valAx>
        <c:axId val="10840512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8403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19698096317525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DE7-8647-B230-7DCE5B9EB0F1}"/>
                </c:ext>
              </c:extLst>
            </c:dLbl>
            <c:dLbl>
              <c:idx val="1"/>
              <c:layout>
                <c:manualLayout>
                  <c:x val="8.27138123461424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DE7-8647-B230-7DCE5B9EB0F1}"/>
                </c:ext>
              </c:extLst>
            </c:dLbl>
            <c:dLbl>
              <c:idx val="2"/>
              <c:layout>
                <c:manualLayout>
                  <c:x val="9.461633976075829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2DE7-8647-B230-7DCE5B9EB0F1}"/>
                </c:ext>
              </c:extLst>
            </c:dLbl>
            <c:dLbl>
              <c:idx val="3"/>
              <c:layout>
                <c:manualLayout>
                  <c:x val="0.1239710946354704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DE7-8647-B230-7DCE5B9EB0F1}"/>
                </c:ext>
              </c:extLst>
            </c:dLbl>
            <c:dLbl>
              <c:idx val="4"/>
              <c:layout>
                <c:manualLayout>
                  <c:x val="7.9660123735751265E-2"/>
                  <c:y val="-6.256864544614753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DE7-8647-B230-7DCE5B9EB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0.15</c:v>
                </c:pt>
                <c:pt idx="1">
                  <c:v>0.15</c:v>
                </c:pt>
                <c:pt idx="2">
                  <c:v>0.2</c:v>
                </c:pt>
                <c:pt idx="3">
                  <c:v>0.35</c:v>
                </c:pt>
                <c:pt idx="4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DE7-8647-B230-7DCE5B9EB0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очень плохо</c:v>
                </c:pt>
                <c:pt idx="1">
                  <c:v>плохо</c:v>
                </c:pt>
                <c:pt idx="2">
                  <c:v>удовлетворительно</c:v>
                </c:pt>
                <c:pt idx="3">
                  <c:v>хорошо</c:v>
                </c:pt>
                <c:pt idx="4">
                  <c:v>отлично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DE7-8647-B230-7DCE5B9EB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1214592"/>
        <c:axId val="111216128"/>
      </c:barChart>
      <c:catAx>
        <c:axId val="11121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1216128"/>
        <c:crosses val="autoZero"/>
        <c:auto val="1"/>
        <c:lblAlgn val="ctr"/>
        <c:lblOffset val="100"/>
        <c:noMultiLvlLbl val="0"/>
      </c:catAx>
      <c:valAx>
        <c:axId val="11121612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1121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31938309813412"/>
          <c:y val="0.18764965122671115"/>
          <c:w val="0.69089511819258098"/>
          <c:h val="0.4920475946988283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4756A0">
                  <a:alpha val="75023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79-6641-AAD1-E0472809C39F}"/>
              </c:ext>
            </c:extLst>
          </c:dPt>
          <c:dPt>
            <c:idx val="1"/>
            <c:bubble3D val="0"/>
            <c:spPr>
              <a:solidFill>
                <a:srgbClr val="4756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979-6641-AAD1-E0472809C39F}"/>
              </c:ext>
            </c:extLst>
          </c:dPt>
          <c:dPt>
            <c:idx val="2"/>
            <c:bubble3D val="0"/>
            <c:spPr>
              <a:solidFill>
                <a:srgbClr val="4756A0">
                  <a:alpha val="55312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979-6641-AAD1-E0472809C39F}"/>
              </c:ext>
            </c:extLst>
          </c:dPt>
          <c:dPt>
            <c:idx val="3"/>
            <c:bubble3D val="0"/>
            <c:spPr>
              <a:solidFill>
                <a:srgbClr val="4756A0">
                  <a:alpha val="39658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79-6641-AAD1-E0472809C3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нет необходимости во взаимодействии</c:v>
                </c:pt>
                <c:pt idx="1">
                  <c:v>удовлетворены взаимодействием</c:v>
                </c:pt>
                <c:pt idx="2">
                  <c:v>частично удовлетворены взаимодействием</c:v>
                </c:pt>
                <c:pt idx="3">
                  <c:v>не удовлетворены взаимодействием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0.34</c:v>
                </c:pt>
                <c:pt idx="1">
                  <c:v>0.32</c:v>
                </c:pt>
                <c:pt idx="2">
                  <c:v>0.22</c:v>
                </c:pt>
                <c:pt idx="3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79-6641-AAD1-E0472809C39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6476714905923676E-2"/>
          <c:y val="0.70479870102915176"/>
          <c:w val="0.86311546493034985"/>
          <c:h val="0.231207741037002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6.emf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56.emf"/><Relationship Id="rId6" Type="http://schemas.openxmlformats.org/officeDocument/2006/relationships/image" Target="../media/image70.emf"/><Relationship Id="rId5" Type="http://schemas.openxmlformats.org/officeDocument/2006/relationships/image" Target="../media/image69.emf"/><Relationship Id="rId4" Type="http://schemas.openxmlformats.org/officeDocument/2006/relationships/image" Target="../media/image6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t>21.11.2024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1049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561FA-9976-CAF5-DD77-B92DDE17F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3D878AB-4BD7-15A7-CB63-B319F6CB56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268BAC2-3D8D-FED3-772D-3D3029876A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6881B8-A6F6-C951-5903-60E3EE9087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8626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A78B7-45C9-6973-AA8F-F0E752135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37853A-B8AF-55A1-7B01-3E1F40E2AC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6B8B35C-4133-E1D6-9F51-498BF5B2B6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0A3BA0-D286-A1E5-3AB7-E4C28AD8A6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1845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668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991B9-6FAC-DECA-05DE-82A1DD46F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973ABF1-4A70-539E-2CD9-D1F1E5D7AA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F273FE0-17F5-ED0D-FED7-1FB3347D1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3F4B7D-1084-D9EE-59E5-F2ED93093A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169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EFCB3-F444-3464-6D78-5FDD8603C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3CA8F6C-2725-BC6F-E221-3DEF1580A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C1BBA83-74B5-F137-A563-6ECC6ECEE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8D06B8-79DC-8D65-1F20-613335367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8932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E5B55-D29D-80FE-F0DE-7D3594B46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0FB5411-F93B-2173-942B-083CE1A1C0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627847D-F29A-E4E8-FBFD-69FB8A0EAA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D6BE24-4CFA-E703-FC78-9B770F780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518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6327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85731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9497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618715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92970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29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91841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8463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287274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9691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9983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266873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18734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1937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091893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45142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39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4268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40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81049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0714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65631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EE848-E41B-A1B8-4AC0-0D7577460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D2D8F3F-87A9-9214-6BBF-7ADA34AB9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20DAD4F-891F-3AFF-D81F-EDE67BB05D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530A5D-6A41-8892-BB6A-9B2EEEE272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2652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9EFA0D-6428-3827-D96C-1BB124B05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916B94C-70F6-B99C-CB43-DE5BC9AA4D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F8BAAF5-7963-8DEE-5344-3AA996BB5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C3EC21-D4F7-DE0F-7A01-52679D2165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0482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21.11.2024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21.11.2024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21.11.2024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21.11.2024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21.11.2024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21.11.2024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21.11.2024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21.11.2024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21.11.2024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21.11.2024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21.11.2024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21.11.2024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4.svg"/><Relationship Id="rId5" Type="http://schemas.openxmlformats.org/officeDocument/2006/relationships/image" Target="../media/image35.png"/><Relationship Id="rId10" Type="http://schemas.openxmlformats.org/officeDocument/2006/relationships/image" Target="../media/image108.svg"/><Relationship Id="rId4" Type="http://schemas.openxmlformats.org/officeDocument/2006/relationships/image" Target="../media/image102.sv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svg"/><Relationship Id="rId5" Type="http://schemas.openxmlformats.org/officeDocument/2006/relationships/image" Target="../media/image39.png"/><Relationship Id="rId4" Type="http://schemas.openxmlformats.org/officeDocument/2006/relationships/image" Target="../media/image1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svg"/><Relationship Id="rId5" Type="http://schemas.openxmlformats.org/officeDocument/2006/relationships/image" Target="../media/image39.png"/><Relationship Id="rId4" Type="http://schemas.openxmlformats.org/officeDocument/2006/relationships/image" Target="../media/image110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5" Type="http://schemas.openxmlformats.org/officeDocument/2006/relationships/image" Target="../media/image42.png"/><Relationship Id="rId4" Type="http://schemas.openxmlformats.org/officeDocument/2006/relationships/image" Target="../media/image12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9.xml"/><Relationship Id="rId18" Type="http://schemas.openxmlformats.org/officeDocument/2006/relationships/slide" Target="slide29.xml"/><Relationship Id="rId3" Type="http://schemas.openxmlformats.org/officeDocument/2006/relationships/slide" Target="slide5.xml"/><Relationship Id="rId21" Type="http://schemas.openxmlformats.org/officeDocument/2006/relationships/slide" Target="slide35.xml"/><Relationship Id="rId7" Type="http://schemas.openxmlformats.org/officeDocument/2006/relationships/slide" Target="slide9.xml"/><Relationship Id="rId12" Type="http://schemas.openxmlformats.org/officeDocument/2006/relationships/slide" Target="slide16.xml"/><Relationship Id="rId17" Type="http://schemas.openxmlformats.org/officeDocument/2006/relationships/slide" Target="slide28.xml"/><Relationship Id="rId2" Type="http://schemas.openxmlformats.org/officeDocument/2006/relationships/slide" Target="slide3.xml"/><Relationship Id="rId16" Type="http://schemas.openxmlformats.org/officeDocument/2006/relationships/slide" Target="slide26.xml"/><Relationship Id="rId20" Type="http://schemas.openxmlformats.org/officeDocument/2006/relationships/slide" Target="slide3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11" Type="http://schemas.openxmlformats.org/officeDocument/2006/relationships/slide" Target="slide15.xml"/><Relationship Id="rId5" Type="http://schemas.openxmlformats.org/officeDocument/2006/relationships/slide" Target="slide7.xml"/><Relationship Id="rId15" Type="http://schemas.openxmlformats.org/officeDocument/2006/relationships/slide" Target="slide22.xml"/><Relationship Id="rId23" Type="http://schemas.openxmlformats.org/officeDocument/2006/relationships/image" Target="../media/image2.jpeg"/><Relationship Id="rId10" Type="http://schemas.openxmlformats.org/officeDocument/2006/relationships/slide" Target="slide14.xml"/><Relationship Id="rId19" Type="http://schemas.openxmlformats.org/officeDocument/2006/relationships/slide" Target="slide30.xml"/><Relationship Id="rId4" Type="http://schemas.openxmlformats.org/officeDocument/2006/relationships/slide" Target="slide6.xml"/><Relationship Id="rId9" Type="http://schemas.openxmlformats.org/officeDocument/2006/relationships/slide" Target="slide13.xml"/><Relationship Id="rId14" Type="http://schemas.openxmlformats.org/officeDocument/2006/relationships/slide" Target="slide20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svg"/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10" Type="http://schemas.openxmlformats.org/officeDocument/2006/relationships/image" Target="../media/image137.sv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svg"/><Relationship Id="rId3" Type="http://schemas.openxmlformats.org/officeDocument/2006/relationships/image" Target="../media/image39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0.svg"/><Relationship Id="rId5" Type="http://schemas.openxmlformats.org/officeDocument/2006/relationships/image" Target="../media/image38.png"/><Relationship Id="rId4" Type="http://schemas.openxmlformats.org/officeDocument/2006/relationships/image" Target="../media/image112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6.bin"/><Relationship Id="rId18" Type="http://schemas.openxmlformats.org/officeDocument/2006/relationships/oleObject" Target="../embeddings/oleObject8.bin"/><Relationship Id="rId26" Type="http://schemas.openxmlformats.org/officeDocument/2006/relationships/image" Target="../media/image58.jpeg"/><Relationship Id="rId3" Type="http://schemas.openxmlformats.org/officeDocument/2006/relationships/notesSlide" Target="../notesSlides/notesSlide17.xml"/><Relationship Id="rId21" Type="http://schemas.openxmlformats.org/officeDocument/2006/relationships/oleObject" Target="../embeddings/oleObject10.bin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55.emf"/><Relationship Id="rId25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53.emf"/><Relationship Id="rId24" Type="http://schemas.openxmlformats.org/officeDocument/2006/relationships/oleObject" Target="../embeddings/oleObject13.bin"/><Relationship Id="rId5" Type="http://schemas.openxmlformats.org/officeDocument/2006/relationships/image" Target="../media/image50.emf"/><Relationship Id="rId15" Type="http://schemas.openxmlformats.org/officeDocument/2006/relationships/image" Target="../media/image57.png"/><Relationship Id="rId23" Type="http://schemas.openxmlformats.org/officeDocument/2006/relationships/oleObject" Target="../embeddings/oleObject12.bin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5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2.emf"/><Relationship Id="rId14" Type="http://schemas.openxmlformats.org/officeDocument/2006/relationships/image" Target="../media/image54.emf"/><Relationship Id="rId22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62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9.emf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4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61.emf"/><Relationship Id="rId5" Type="http://schemas.openxmlformats.org/officeDocument/2006/relationships/image" Target="../media/image56.emf"/><Relationship Id="rId15" Type="http://schemas.openxmlformats.org/officeDocument/2006/relationships/image" Target="../media/image63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60.emf"/><Relationship Id="rId1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69.emf"/><Relationship Id="rId18" Type="http://schemas.openxmlformats.org/officeDocument/2006/relationships/image" Target="../media/image73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6.e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72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1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68.emf"/><Relationship Id="rId5" Type="http://schemas.openxmlformats.org/officeDocument/2006/relationships/image" Target="../media/image56.emf"/><Relationship Id="rId15" Type="http://schemas.openxmlformats.org/officeDocument/2006/relationships/image" Target="../media/image70.e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67.emf"/><Relationship Id="rId1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3.png"/><Relationship Id="rId5" Type="http://schemas.openxmlformats.org/officeDocument/2006/relationships/image" Target="../media/image56.emf"/><Relationship Id="rId4" Type="http://schemas.openxmlformats.org/officeDocument/2006/relationships/oleObject" Target="../embeddings/oleObject27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sv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12" Type="http://schemas.openxmlformats.org/officeDocument/2006/relationships/image" Target="../media/image188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2.svg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0" Type="http://schemas.openxmlformats.org/officeDocument/2006/relationships/image" Target="../media/image186.svg"/><Relationship Id="rId4" Type="http://schemas.openxmlformats.org/officeDocument/2006/relationships/image" Target="../media/image180.svg"/><Relationship Id="rId9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png"/><Relationship Id="rId3" Type="http://schemas.openxmlformats.org/officeDocument/2006/relationships/image" Target="../media/image79.png"/><Relationship Id="rId12" Type="http://schemas.openxmlformats.org/officeDocument/2006/relationships/image" Target="../media/image194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0.png"/><Relationship Id="rId5" Type="http://schemas.openxmlformats.org/officeDocument/2006/relationships/image" Target="../media/image44.png"/><Relationship Id="rId15" Type="http://schemas.openxmlformats.org/officeDocument/2006/relationships/image" Target="../media/image81.png"/><Relationship Id="rId10" Type="http://schemas.openxmlformats.org/officeDocument/2006/relationships/image" Target="../media/image26.svg"/><Relationship Id="rId4" Type="http://schemas.openxmlformats.org/officeDocument/2006/relationships/image" Target="../media/image190.svg"/><Relationship Id="rId14" Type="http://schemas.openxmlformats.org/officeDocument/2006/relationships/image" Target="../media/image57.svg"/><Relationship Id="rId22" Type="http://schemas.openxmlformats.org/officeDocument/2006/relationships/image" Target="../media/image19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3.svg"/><Relationship Id="rId15" Type="http://schemas.openxmlformats.org/officeDocument/2006/relationships/image" Target="../media/image17.svg"/><Relationship Id="rId10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13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4.png"/><Relationship Id="rId12" Type="http://schemas.openxmlformats.org/officeDocument/2006/relationships/image" Target="../media/image207.sv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3.svg"/><Relationship Id="rId11" Type="http://schemas.openxmlformats.org/officeDocument/2006/relationships/image" Target="../media/image86.png"/><Relationship Id="rId5" Type="http://schemas.openxmlformats.org/officeDocument/2006/relationships/image" Target="../media/image83.png"/><Relationship Id="rId10" Type="http://schemas.openxmlformats.org/officeDocument/2006/relationships/image" Target="../media/image205.svg"/><Relationship Id="rId4" Type="http://schemas.openxmlformats.org/officeDocument/2006/relationships/image" Target="../media/image201.svg"/><Relationship Id="rId9" Type="http://schemas.openxmlformats.org/officeDocument/2006/relationships/image" Target="../media/image85.png"/><Relationship Id="rId1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84.png"/><Relationship Id="rId12" Type="http://schemas.openxmlformats.org/officeDocument/2006/relationships/image" Target="../media/image207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87.png"/><Relationship Id="rId10" Type="http://schemas.openxmlformats.org/officeDocument/2006/relationships/image" Target="../media/image205.svg"/><Relationship Id="rId9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93.png"/><Relationship Id="rId3" Type="http://schemas.openxmlformats.org/officeDocument/2006/relationships/image" Target="../media/image89.png"/><Relationship Id="rId7" Type="http://schemas.openxmlformats.org/officeDocument/2006/relationships/image" Target="../media/image91.png"/><Relationship Id="rId12" Type="http://schemas.openxmlformats.org/officeDocument/2006/relationships/image" Target="../media/image216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2.svg"/><Relationship Id="rId5" Type="http://schemas.openxmlformats.org/officeDocument/2006/relationships/image" Target="../media/image90.png"/><Relationship Id="rId4" Type="http://schemas.openxmlformats.org/officeDocument/2006/relationships/image" Target="../media/image210.svg"/><Relationship Id="rId9" Type="http://schemas.openxmlformats.org/officeDocument/2006/relationships/image" Target="../media/image92.png"/><Relationship Id="rId14" Type="http://schemas.openxmlformats.org/officeDocument/2006/relationships/image" Target="../media/image21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229.svg"/><Relationship Id="rId3" Type="http://schemas.openxmlformats.org/officeDocument/2006/relationships/image" Target="../media/image94.jpeg"/><Relationship Id="rId7" Type="http://schemas.openxmlformats.org/officeDocument/2006/relationships/image" Target="../media/image225.sv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8.png"/><Relationship Id="rId11" Type="http://schemas.openxmlformats.org/officeDocument/2006/relationships/image" Target="../media/image227.svg"/><Relationship Id="rId5" Type="http://schemas.openxmlformats.org/officeDocument/2006/relationships/image" Target="../media/image223.svg"/><Relationship Id="rId15" Type="http://schemas.openxmlformats.org/officeDocument/2006/relationships/image" Target="../media/image231.svg"/><Relationship Id="rId10" Type="http://schemas.openxmlformats.org/officeDocument/2006/relationships/image" Target="../media/image100.png"/><Relationship Id="rId4" Type="http://schemas.openxmlformats.org/officeDocument/2006/relationships/image" Target="../media/image97.png"/><Relationship Id="rId9" Type="http://schemas.openxmlformats.org/officeDocument/2006/relationships/image" Target="../media/image164.svg"/><Relationship Id="rId14" Type="http://schemas.openxmlformats.org/officeDocument/2006/relationships/image" Target="../media/image102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5.svg"/><Relationship Id="rId18" Type="http://schemas.openxmlformats.org/officeDocument/2006/relationships/image" Target="../media/image105.png"/><Relationship Id="rId3" Type="http://schemas.openxmlformats.org/officeDocument/2006/relationships/image" Target="../media/image95.jpeg"/><Relationship Id="rId21" Type="http://schemas.openxmlformats.org/officeDocument/2006/relationships/image" Target="../media/image239.svg"/><Relationship Id="rId17" Type="http://schemas.openxmlformats.org/officeDocument/2006/relationships/image" Target="../media/image235.svg"/><Relationship Id="rId2" Type="http://schemas.openxmlformats.org/officeDocument/2006/relationships/notesSlide" Target="../notesSlides/notesSlide28.xml"/><Relationship Id="rId20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23" Type="http://schemas.openxmlformats.org/officeDocument/2006/relationships/image" Target="../media/image241.svg"/><Relationship Id="rId19" Type="http://schemas.openxmlformats.org/officeDocument/2006/relationships/image" Target="../media/image237.svg"/><Relationship Id="rId4" Type="http://schemas.openxmlformats.org/officeDocument/2006/relationships/image" Target="../media/image103.png"/><Relationship Id="rId14" Type="http://schemas.openxmlformats.org/officeDocument/2006/relationships/image" Target="../media/image104.png"/><Relationship Id="rId22" Type="http://schemas.openxmlformats.org/officeDocument/2006/relationships/image" Target="../media/image10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97.png"/><Relationship Id="rId7" Type="http://schemas.openxmlformats.org/officeDocument/2006/relationships/image" Target="../media/image218.sv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11" Type="http://schemas.openxmlformats.org/officeDocument/2006/relationships/image" Target="../media/image199.svg"/><Relationship Id="rId5" Type="http://schemas.openxmlformats.org/officeDocument/2006/relationships/image" Target="../media/image96.jpeg"/><Relationship Id="rId10" Type="http://schemas.openxmlformats.org/officeDocument/2006/relationships/image" Target="../media/image108.png"/><Relationship Id="rId4" Type="http://schemas.openxmlformats.org/officeDocument/2006/relationships/image" Target="../media/image223.svg"/><Relationship Id="rId9" Type="http://schemas.openxmlformats.org/officeDocument/2006/relationships/image" Target="../media/image239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29.sv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png"/><Relationship Id="rId4" Type="http://schemas.openxmlformats.org/officeDocument/2006/relationships/image" Target="../media/image196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111.jpeg"/><Relationship Id="rId7" Type="http://schemas.openxmlformats.org/officeDocument/2006/relationships/image" Target="../media/image91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2.png"/><Relationship Id="rId5" Type="http://schemas.openxmlformats.org/officeDocument/2006/relationships/image" Target="../media/image253.svg"/><Relationship Id="rId4" Type="http://schemas.openxmlformats.org/officeDocument/2006/relationships/image" Target="../media/image109.png"/><Relationship Id="rId9" Type="http://schemas.openxmlformats.org/officeDocument/2006/relationships/image" Target="../media/image23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image" Target="../media/image255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2.png"/><Relationship Id="rId12" Type="http://schemas.openxmlformats.org/officeDocument/2006/relationships/image" Target="../media/image2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chart" Target="../charts/chart2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5" Type="http://schemas.openxmlformats.org/officeDocument/2006/relationships/image" Target="../media/image13.png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57.sv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5.svg"/><Relationship Id="rId20" Type="http://schemas.openxmlformats.org/officeDocument/2006/relationships/image" Target="../media/image5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svg"/><Relationship Id="rId1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www.google.com/url?sa=t&amp;source=web&amp;rct=j&amp;opi=89978449&amp;url=https://www.kamgov.ru/subordinate-entity/view?id=266&amp;ved=2ahUKEwjM-c_L0IuGAxXeFxAIHa0xAQMQFnoECBwQAQ&amp;usg=AOvVaw0gKJGe2EnOHcJpUSCDNiPr" TargetMode="External"/><Relationship Id="rId7" Type="http://schemas.openxmlformats.org/officeDocument/2006/relationships/image" Target="../media/image6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6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137394" y="388765"/>
            <a:ext cx="2244041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Городской округ «поселок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Палана»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267629" y="4590665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394" y="1345581"/>
            <a:ext cx="2244041" cy="141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6" name="Picture 2" descr="Полный герб 4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2359" y="421582"/>
            <a:ext cx="698500" cy="6619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8" name="Рисунок 17" descr="C:\Users\user\Desktop\KRUK02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45" y="295059"/>
            <a:ext cx="6410365" cy="411339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394509" y="6396335"/>
            <a:ext cx="8896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ПОДГОТОВЛЕН АДМИНИСТРАЦИЕЙ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</a:p>
        </p:txBody>
      </p:sp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627017" y="1471089"/>
            <a:ext cx="860270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id="{8D370FB6-20C6-B96E-C580-63F3005FCF57}"/>
              </a:ext>
            </a:extLst>
          </p:cNvPr>
          <p:cNvSpPr/>
          <p:nvPr/>
        </p:nvSpPr>
        <p:spPr>
          <a:xfrm>
            <a:off x="3655159" y="3158595"/>
            <a:ext cx="2904521" cy="1454394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12775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ТУРИСТИЧЕСК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ИЕ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ДОСТОПРИМЕЧАТЕЛЬНОСТИ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C190EDA-2C05-15EC-A1DE-437FDD6DF9D3}"/>
              </a:ext>
            </a:extLst>
          </p:cNvPr>
          <p:cNvSpPr txBox="1"/>
          <p:nvPr/>
        </p:nvSpPr>
        <p:spPr>
          <a:xfrm>
            <a:off x="2705864" y="2401130"/>
            <a:ext cx="694107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Корякский окружной краеведческий музей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99D6DE6B-139E-8832-E11F-631D17E87F79}"/>
              </a:ext>
            </a:extLst>
          </p:cNvPr>
          <p:cNvSpPr txBox="1"/>
          <p:nvPr/>
        </p:nvSpPr>
        <p:spPr>
          <a:xfrm>
            <a:off x="5865574" y="2309022"/>
            <a:ext cx="694107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Корякская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библиотека имени</a:t>
            </a:r>
          </a:p>
          <a:p>
            <a:r>
              <a:rPr lang="ru-R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Кеккетына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B1FF055-40B5-BA60-4F7B-23BB5E57A5CD}"/>
              </a:ext>
            </a:extLst>
          </p:cNvPr>
          <p:cNvSpPr txBox="1"/>
          <p:nvPr/>
        </p:nvSpPr>
        <p:spPr>
          <a:xfrm>
            <a:off x="2602461" y="5532426"/>
            <a:ext cx="797510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Корякский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фольклорный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ансамбль танца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Ангт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F4A7FBB4-FAD5-3479-086F-23409394A391}"/>
              </a:ext>
            </a:extLst>
          </p:cNvPr>
          <p:cNvSpPr txBox="1"/>
          <p:nvPr/>
        </p:nvSpPr>
        <p:spPr>
          <a:xfrm>
            <a:off x="2602461" y="3805175"/>
            <a:ext cx="801704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Центр детско-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молодежного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творчества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«Школьные годы»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7F5D904E-0764-D556-8F34-50AF2D1830C7}"/>
              </a:ext>
            </a:extLst>
          </p:cNvPr>
          <p:cNvSpPr txBox="1"/>
          <p:nvPr/>
        </p:nvSpPr>
        <p:spPr>
          <a:xfrm>
            <a:off x="5813147" y="5355455"/>
            <a:ext cx="694107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Памятник природы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регионального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значения «Озеро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«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Паланское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»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12850D73-BA0F-E934-9B3B-1FF7EEC63AD8}"/>
              </a:ext>
            </a:extLst>
          </p:cNvPr>
          <p:cNvSpPr txBox="1"/>
          <p:nvPr/>
        </p:nvSpPr>
        <p:spPr>
          <a:xfrm>
            <a:off x="5720014" y="4051396"/>
            <a:ext cx="694107" cy="36933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Семейный музей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Н.К. </a:t>
            </a:r>
            <a:r>
              <a:rPr lang="ru-R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Хелол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17893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Корякский окружной краеведческий муз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cdn.culture.ru/images/63cf0cf3-deed-5ab9-805a-af8ad8559d05/_/f18805498ed059457b7b26232d2319ca-jp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cdn.culture.ru/images/63cf0cf3-deed-5ab9-805a-af8ad8559d05/_/f18805498ed059457b7b26232d2319ca-jpg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C:\Users\user\Desktop\%D0%A0%D0%B0%D0%B1%D0%BE%D1%87%D0%B8%D0%B9 %D1%81%D1%82%D0%BE%D0%BB\f18805498ed059457b7b26232d2319ca-jpg.webp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" name="Рисунок 52" descr="https://palana.org/sites/default/files/ozero_palanskoe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280" y="4878879"/>
            <a:ext cx="1844934" cy="1217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 descr="https://palana.org/sites/default/files/foto/2022/12/19/1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08" y="1781196"/>
            <a:ext cx="1743080" cy="1080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Рисунок 54" descr="https://avatars.mds.yandex.net/get-altay/1784518/2a0000016ae31ba8d6fb061a4be4dffe7faa/XXXL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130" y="1645434"/>
            <a:ext cx="1796479" cy="114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Рисунок 55" descr="https://kam-kray.ru/upload/000/u2/f/b/6a1f07dd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882" y="3359427"/>
            <a:ext cx="1815656" cy="112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 descr="https://avatars.mds.yandex.net/get-altay/1775373/2a0000016ae307e88a2a0963ba47647c46c7/XXXL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9573" y="5106552"/>
            <a:ext cx="1459028" cy="98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Рисунок 57" descr="ЦДМТ «Школьные годы» отметил 15-летие | Официальный сайт администрации  городского округа &quot;поселок Палана&quot;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1282" y="3277819"/>
            <a:ext cx="1604629" cy="114290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8D370FB6-20C6-B96E-C580-63F3005FCF57}"/>
              </a:ext>
            </a:extLst>
          </p:cNvPr>
          <p:cNvSpPr/>
          <p:nvPr/>
        </p:nvSpPr>
        <p:spPr>
          <a:xfrm>
            <a:off x="6667277" y="1536157"/>
            <a:ext cx="2399877" cy="1454394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F5D904E-0764-D556-8F34-50AF2D1830C7}"/>
              </a:ext>
            </a:extLst>
          </p:cNvPr>
          <p:cNvSpPr txBox="1"/>
          <p:nvPr/>
        </p:nvSpPr>
        <p:spPr>
          <a:xfrm>
            <a:off x="8373047" y="2156414"/>
            <a:ext cx="694107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Памятник природы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регионального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значения «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Паланские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ключи»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 descr="https://palana.org/sites/default/files/palanskie_istochngiki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003" y="1819344"/>
            <a:ext cx="1552798" cy="1020616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8D370FB6-20C6-B96E-C580-63F3005FCF57}"/>
              </a:ext>
            </a:extLst>
          </p:cNvPr>
          <p:cNvSpPr/>
          <p:nvPr/>
        </p:nvSpPr>
        <p:spPr>
          <a:xfrm>
            <a:off x="6667277" y="3158595"/>
            <a:ext cx="2486248" cy="1454394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F5D904E-0764-D556-8F34-50AF2D1830C7}"/>
              </a:ext>
            </a:extLst>
          </p:cNvPr>
          <p:cNvSpPr txBox="1"/>
          <p:nvPr/>
        </p:nvSpPr>
        <p:spPr>
          <a:xfrm>
            <a:off x="8115797" y="3755412"/>
            <a:ext cx="694107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Памятник природы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регионального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значения «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Паланские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пороги»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user\AppData\Local\Temp\Rar$DIa6340.24395\DSC0626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3004" y="3271747"/>
            <a:ext cx="1295622" cy="121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5" y="550177"/>
            <a:ext cx="846382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31618" y="1065971"/>
            <a:ext cx="12546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В данном туристическом маршруте туристы не только познакомятся с этнографическими особенностями коренных народностей, проживающих на территории поселка, но и совершат пеший поход по его окрестностям.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17893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322629"/>
              </p:ext>
            </p:extLst>
          </p:nvPr>
        </p:nvGraphicFramePr>
        <p:xfrm>
          <a:off x="734754" y="1052106"/>
          <a:ext cx="7643703" cy="52184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2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2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69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3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Время,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день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Адрес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Участки (этапы)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перемещения по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маршруту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Продолжительно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сть осмотра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Основное содержание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Указания по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организации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214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День первый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ул. Поротова, д. 16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Корякский окружной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краеведческий музей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1-1,5 часа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Лекция с показом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фильма об истории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села;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тематическая выставка.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ул. Ленина, д. 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Корякский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фольклорный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ансамбль танца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«Ангт»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час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Мастер-класс «Обряды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и традиции малых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коренных народов»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5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ул. имени 50-летия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Камчатского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комсомола, д. 1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Корякская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библиотека имени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Кеккетына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час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Интерактивная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выставка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«Замечательные люди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Паланы»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95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День второй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ул. Чубарова д.3, к.15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Семейный музей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Н.К. Хелол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 час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Выставка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национальных изделий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 оленьего меха -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повседневной одежды,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обуви, женских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украшений, различных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панно, сувениров.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Мастер – класс по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изготовлению изделия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из меха и бисера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8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Центр детско-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молодежного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творчества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«Школьные годы»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1,5 час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Концерт «Корякская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земля» или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Мастер-класс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«Национальный танец»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239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День третий 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Пеший поход по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окрестностям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Паланы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В течение дня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Фотосессия;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Мастер-класс по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приготовлению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национальных блюд и</a:t>
                      </a:r>
                      <a:b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их дегустация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 зависимости от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места (пункта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назначения) и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времени года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можно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организовать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либо рыбалку,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либо сбор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дикоросов (ягод,</a:t>
                      </a:r>
                      <a:b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8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грибов, шишек)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133" marR="7133" marT="713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41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8D9851CB-3B9D-FFA9-7B9B-F99179EA665A}"/>
              </a:ext>
            </a:extLst>
          </p:cNvPr>
          <p:cNvSpPr/>
          <p:nvPr/>
        </p:nvSpPr>
        <p:spPr>
          <a:xfrm>
            <a:off x="872613" y="1525349"/>
            <a:ext cx="8669384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750637" y="1525350"/>
            <a:ext cx="5800725" cy="2153079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ЗНАКОВЫЕ СОБЫТИЯ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5781675" y="1707241"/>
            <a:ext cx="694107" cy="49244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327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лет 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дня основания Паланы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7757ABF-CE18-4EF4-9BF0-AE7C8D81B176}"/>
              </a:ext>
            </a:extLst>
          </p:cNvPr>
          <p:cNvSpPr/>
          <p:nvPr/>
        </p:nvSpPr>
        <p:spPr>
          <a:xfrm>
            <a:off x="785838" y="3854684"/>
            <a:ext cx="4332786" cy="2079389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645823-3F3F-E5A0-0E3E-A266C73C7D03}"/>
              </a:ext>
            </a:extLst>
          </p:cNvPr>
          <p:cNvSpPr txBox="1"/>
          <p:nvPr/>
        </p:nvSpPr>
        <p:spPr>
          <a:xfrm>
            <a:off x="4162424" y="4116562"/>
            <a:ext cx="847706" cy="615553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/>
              <a:t>90 лет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 дня образования Корякского округа</a:t>
            </a:r>
            <a:endParaRPr lang="ru-RU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 descr="im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9704" y="1707241"/>
            <a:ext cx="4861971" cy="1789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Рисунок 31" descr="День Корякского округа | Официальный сайт администрации городского округа  &quot;поселок Палана&quot;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9109" y="4105049"/>
            <a:ext cx="3193315" cy="164306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5207305" y="3854684"/>
            <a:ext cx="3841445" cy="2079389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7410451" y="4105049"/>
            <a:ext cx="1394183" cy="110799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Создан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государственный природный заказник регионального значения «Озеро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Паланское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Постановление Правительства Камчатского края от 24.02.2021 № 69-П</a:t>
            </a:r>
          </a:p>
          <a:p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 descr="https://palana.org/sites/default/files/ozero_palanskoe.jpe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2575" y="4105048"/>
            <a:ext cx="2047876" cy="1643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246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B3B4E-A3F1-9268-7E15-834DA4EE0C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B005C025-2623-9580-35BF-52C29B12C5F2}"/>
              </a:ext>
            </a:extLst>
          </p:cNvPr>
          <p:cNvSpPr/>
          <p:nvPr/>
        </p:nvSpPr>
        <p:spPr>
          <a:xfrm>
            <a:off x="640991" y="1407121"/>
            <a:ext cx="2934749" cy="1116000"/>
          </a:xfrm>
          <a:prstGeom prst="roundRect">
            <a:avLst>
              <a:gd name="adj" fmla="val 2374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ВЫВОД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2DD9035D-0DB5-F710-38AF-4E84C7321C56}"/>
              </a:ext>
            </a:extLst>
          </p:cNvPr>
          <p:cNvSpPr/>
          <p:nvPr/>
        </p:nvSpPr>
        <p:spPr>
          <a:xfrm>
            <a:off x="640991" y="267015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ТРУДНОСТИ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реализации инвестиционных проектов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C5CC6982-BC12-C140-E606-CC07C9F36009}"/>
              </a:ext>
            </a:extLst>
          </p:cNvPr>
          <p:cNvSpPr/>
          <p:nvPr/>
        </p:nvSpPr>
        <p:spPr>
          <a:xfrm>
            <a:off x="640991" y="3933181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ГЛАВНАЯ ПРИЧИНА </a:t>
            </a:r>
            <a:endParaRPr lang="ru-RU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которой компании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</a:t>
            </a:r>
            <a:r>
              <a:rPr kumimoji="0" lang="ru-RU" sz="1050" b="1" i="0" u="none" strike="noStrike" kern="1200" cap="none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реализуют инвестиционные проекты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6BA6056E-D12F-33EB-59AB-07A8E8713A78}"/>
              </a:ext>
            </a:extLst>
          </p:cNvPr>
          <p:cNvSpPr/>
          <p:nvPr/>
        </p:nvSpPr>
        <p:spPr>
          <a:xfrm>
            <a:off x="640991" y="5196212"/>
            <a:ext cx="2934749" cy="1116000"/>
          </a:xfrm>
          <a:prstGeom prst="roundRect">
            <a:avLst>
              <a:gd name="adj" fmla="val 226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ВЫВОДЫ</a:t>
            </a:r>
            <a:endParaRPr kumimoji="0" lang="x-none" sz="10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33987FB9-B927-7B2C-FDA8-949F13EB4C31}"/>
              </a:ext>
            </a:extLst>
          </p:cNvPr>
          <p:cNvSpPr/>
          <p:nvPr/>
        </p:nvSpPr>
        <p:spPr>
          <a:xfrm>
            <a:off x="3731306" y="519621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Текущих мер государственной поддержки недостаточно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развивать 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дорожно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транспортную инфраструктуру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еобходимо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развивать бизнес-инфраструктуру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ехнопарки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бизнес-инкубаторы, ОЭЗ)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A08B46-D94D-0287-1861-FDC8D42E6E4F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ПОЗИЦИЯ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ПРЕДПРИНИМАТЕЛЕЙ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 ПОСЕЛОК ПАЛАНА»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217EEF0-7F35-C6AD-682A-7E716DC33D87}"/>
              </a:ext>
            </a:extLst>
          </p:cNvPr>
          <p:cNvSpPr/>
          <p:nvPr/>
        </p:nvSpPr>
        <p:spPr>
          <a:xfrm>
            <a:off x="627016" y="163628"/>
            <a:ext cx="1719674" cy="236828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C0ACEFC3-9A08-37C3-AB09-1366646D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D25CE0A5-C6DD-EFB5-7F0D-422A5515A6CF}"/>
              </a:ext>
            </a:extLst>
          </p:cNvPr>
          <p:cNvSpPr/>
          <p:nvPr/>
        </p:nvSpPr>
        <p:spPr>
          <a:xfrm>
            <a:off x="3731306" y="3919469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Ограничено возможность реализации инвестиционных проектов за счёт собственных средств,                   сложность с привлечением заемных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средств, отдаленность от краевой столицы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BE68BAEC-57FA-0428-15A8-90E073C6D260}"/>
              </a:ext>
            </a:extLst>
          </p:cNvPr>
          <p:cNvSpPr/>
          <p:nvPr/>
        </p:nvSpPr>
        <p:spPr>
          <a:xfrm>
            <a:off x="3731306" y="2670151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Сложности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связанные с доставкой и дороговизной стройматериалов в населенный пункт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kumimoji="0" lang="ru-RU" sz="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инансовые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трудности (Необходимость использования заемных средств для развития бизнеса)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Трудности с созданием/модернизацией инженерной инфраструктуры</a:t>
            </a: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732DCD51-8059-77E4-5EA0-013D62834C40}"/>
              </a:ext>
            </a:extLst>
          </p:cNvPr>
          <p:cNvSpPr/>
          <p:nvPr/>
        </p:nvSpPr>
        <p:spPr>
          <a:xfrm>
            <a:off x="3725825" y="1407120"/>
            <a:ext cx="6061771" cy="1116001"/>
          </a:xfrm>
          <a:prstGeom prst="roundRect">
            <a:avLst>
              <a:gd name="adj" fmla="val 226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 климат требует улучшений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982AF8-220A-F595-C9D0-8177176E8BED}"/>
              </a:ext>
            </a:extLst>
          </p:cNvPr>
          <p:cNvSpPr txBox="1"/>
          <p:nvPr/>
        </p:nvSpPr>
        <p:spPr>
          <a:xfrm>
            <a:off x="632590" y="6365207"/>
            <a:ext cx="363832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опроса предпринимателей</a:t>
            </a:r>
            <a:r>
              <a:rPr lang="x-none" sz="600" i="1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i="1" dirty="0" smtClean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 «поселок Палана»</a:t>
            </a:r>
            <a:endParaRPr lang="ru-RU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Запрещено со сплошной заливкой">
            <a:extLst>
              <a:ext uri="{FF2B5EF4-FFF2-40B4-BE49-F238E27FC236}">
                <a16:creationId xmlns:a16="http://schemas.microsoft.com/office/drawing/2014/main" id="{B85CCF1F-32E1-8B67-07D4-F82EAD49CE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61" y="3019170"/>
            <a:ext cx="360000" cy="360000"/>
          </a:xfrm>
          <a:prstGeom prst="rect">
            <a:avLst/>
          </a:prstGeom>
        </p:spPr>
      </p:pic>
      <p:pic>
        <p:nvPicPr>
          <p:cNvPr id="24" name="Рисунок 23" descr="Документ со сплошной заливкой">
            <a:extLst>
              <a:ext uri="{FF2B5EF4-FFF2-40B4-BE49-F238E27FC236}">
                <a16:creationId xmlns:a16="http://schemas.microsoft.com/office/drawing/2014/main" id="{FB855C50-1952-4A98-54F0-D09E855150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53261" y="5574211"/>
            <a:ext cx="360000" cy="360000"/>
          </a:xfrm>
          <a:prstGeom prst="rect">
            <a:avLst/>
          </a:prstGeom>
        </p:spPr>
      </p:pic>
      <p:pic>
        <p:nvPicPr>
          <p:cNvPr id="26" name="Рисунок 25" descr="Перемотка назад со сплошной заливкой">
            <a:extLst>
              <a:ext uri="{FF2B5EF4-FFF2-40B4-BE49-F238E27FC236}">
                <a16:creationId xmlns:a16="http://schemas.microsoft.com/office/drawing/2014/main" id="{703C4EAF-A054-7B54-D1C8-AE742458D28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0800000">
            <a:off x="753262" y="1785120"/>
            <a:ext cx="360000" cy="360000"/>
          </a:xfrm>
          <a:prstGeom prst="rect">
            <a:avLst/>
          </a:prstGeom>
        </p:spPr>
      </p:pic>
      <p:pic>
        <p:nvPicPr>
          <p:cNvPr id="37" name="Рисунок 36" descr="Значок 1 со сплошной заливкой">
            <a:extLst>
              <a:ext uri="{FF2B5EF4-FFF2-40B4-BE49-F238E27FC236}">
                <a16:creationId xmlns:a16="http://schemas.microsoft.com/office/drawing/2014/main" id="{B13FD86C-5462-BA07-2362-BC432B18DE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53261" y="4313734"/>
            <a:ext cx="360000" cy="360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6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F58A6-13A1-8A33-6813-0C62494125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A1738778-6637-A8AE-3929-9F58A8A9D61C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ОСНОВНЫЕ 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B42814-09EE-1E83-2D27-5A379ADA2167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ИНТЕРВЬЮ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АДМИНИСТРАЦИИ 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921EB416-9AFF-B016-5F02-C659F8A49D05}"/>
              </a:ext>
            </a:extLst>
          </p:cNvPr>
          <p:cNvSpPr/>
          <p:nvPr/>
        </p:nvSpPr>
        <p:spPr>
          <a:xfrm>
            <a:off x="627017" y="163628"/>
            <a:ext cx="202266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EBD85DED-0D11-9C1B-5C5C-9DDF2EAC5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D3072D01-2D46-B54E-2C7A-8809E6CA9DBA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C588E20-AF3C-032D-DAAD-14AFA769212D}"/>
              </a:ext>
            </a:extLst>
          </p:cNvPr>
          <p:cNvSpPr/>
          <p:nvPr/>
        </p:nvSpPr>
        <p:spPr>
          <a:xfrm>
            <a:off x="627016" y="2362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Инвестиционный уполномоченный не может напрямую обратиться к инвестору 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:a16="http://schemas.microsoft.com/office/drawing/2014/main" id="{3FCC1223-7B74-B997-317B-D61EB1BC0E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5474" y="2357451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8BEBAD2-D09C-C4AC-9A5E-47F8DDCD9DF5}"/>
              </a:ext>
            </a:extLst>
          </p:cNvPr>
          <p:cNvSpPr/>
          <p:nvPr/>
        </p:nvSpPr>
        <p:spPr>
          <a:xfrm>
            <a:off x="640991" y="2960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Потребность в более активной поддержке со стороны Корпорации развития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Камчатского края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C44D7B98-D6FF-CBE2-5539-FD144908A34A}"/>
              </a:ext>
            </a:extLst>
          </p:cNvPr>
          <p:cNvSpPr/>
          <p:nvPr/>
        </p:nvSpPr>
        <p:spPr>
          <a:xfrm>
            <a:off x="627016" y="350618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кадров, нехватка специалистов 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id="{757D3257-7032-E7F7-AC03-6546722EA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5474" y="3551376"/>
            <a:ext cx="360000" cy="360000"/>
          </a:xfrm>
          <a:prstGeom prst="rect">
            <a:avLst/>
          </a:prstGeom>
        </p:spPr>
      </p:pic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2A2349C4-C93F-84C0-423A-1D9838FE5145}"/>
              </a:ext>
            </a:extLst>
          </p:cNvPr>
          <p:cNvSpPr/>
          <p:nvPr/>
        </p:nvSpPr>
        <p:spPr>
          <a:xfrm>
            <a:off x="5300092" y="2362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проектного офиса и составление дорожной карты для инвесторов,                  а также активное информирование предпринимателей и инвесторов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 преимуществах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работы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 инвестиционным уполномоченным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5BE55F86-A0F7-1A11-42D9-4BF67DE7A1A0}"/>
              </a:ext>
            </a:extLst>
          </p:cNvPr>
          <p:cNvSpPr/>
          <p:nvPr/>
        </p:nvSpPr>
        <p:spPr>
          <a:xfrm>
            <a:off x="5300092" y="2960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Самостоятельное выстраивание регулярных коммуникаций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интересующим проектам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4ECF1362-D6B1-FEA2-7BB3-30DABE372E72}"/>
              </a:ext>
            </a:extLst>
          </p:cNvPr>
          <p:cNvSpPr/>
          <p:nvPr/>
        </p:nvSpPr>
        <p:spPr>
          <a:xfrm>
            <a:off x="5286117" y="350618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в релокации специалистов из других населенных пунктов 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E38EB9E-3C9F-4203-E590-2FAF263F27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3023490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4114B68F-9187-DA4F-1C66-D3D12D2FD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422925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57E9FD9-5681-1E9B-B8FE-4D0E92D3D9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3811" y="3545822"/>
            <a:ext cx="365554" cy="365554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:a16="http://schemas.microsoft.com/office/drawing/2014/main" id="{C047CF2D-8863-AE61-6A11-D717D8224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3023490"/>
            <a:ext cx="360000" cy="360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1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64CC4-50C0-35C1-8698-0D4853ED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CD3FB924-8AB7-6A1E-137F-082844CEC894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ПРОБЛЕМЫ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76A2C-B856-AE7C-12DC-54D8672227F8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Х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СЕТЕЙ 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08776B7-918F-5E0D-26FB-CBF1FB560798}"/>
              </a:ext>
            </a:extLst>
          </p:cNvPr>
          <p:cNvSpPr/>
          <p:nvPr/>
        </p:nvSpPr>
        <p:spPr>
          <a:xfrm>
            <a:off x="627018" y="163628"/>
            <a:ext cx="204644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контент-анализ социальных сетей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6E221D1-B30A-2AFE-728A-D448062F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F777D310-C748-0C63-7C10-94D8EB3661AE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ВОЗМОЖНЫЕ РЕШЕНИЯ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F1BEE2E5-F657-D956-969C-447ADF95A286}"/>
              </a:ext>
            </a:extLst>
          </p:cNvPr>
          <p:cNvSpPr/>
          <p:nvPr/>
        </p:nvSpPr>
        <p:spPr>
          <a:xfrm>
            <a:off x="627016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Низкое качество жилищно-коммунальных услуг, высокий износ коммунальных сетей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1E8849A-1800-23CB-F996-3D8C17AB8429}"/>
              </a:ext>
            </a:extLst>
          </p:cNvPr>
          <p:cNvSpPr/>
          <p:nvPr/>
        </p:nvSpPr>
        <p:spPr>
          <a:xfrm>
            <a:off x="627016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Загрязнение окружающей среды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Замусоренность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отдельных частей округа, несвоевременный вывоз мусора)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Рисунок 10" descr="Запрещено со сплошной заливкой">
            <a:extLst>
              <a:ext uri="{FF2B5EF4-FFF2-40B4-BE49-F238E27FC236}">
                <a16:creationId xmlns:a16="http://schemas.microsoft.com/office/drawing/2014/main" id="{B454AB6E-B4B5-BED1-BCA8-ED08047E0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2910014"/>
            <a:ext cx="360000" cy="360000"/>
          </a:xfrm>
          <a:prstGeom prst="rect">
            <a:avLst/>
          </a:prstGeom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FE3A1F18-C8FD-662B-51A3-107A6752E754}"/>
              </a:ext>
            </a:extLst>
          </p:cNvPr>
          <p:cNvSpPr/>
          <p:nvPr/>
        </p:nvSpPr>
        <p:spPr>
          <a:xfrm>
            <a:off x="627016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специалистов в медицинских учреждениях МО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FF04C89-2E8D-D35E-E091-1CBE585E9E1D}"/>
              </a:ext>
            </a:extLst>
          </p:cNvPr>
          <p:cNvSpPr/>
          <p:nvPr/>
        </p:nvSpPr>
        <p:spPr>
          <a:xfrm>
            <a:off x="627016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зимнее время дороги не соответствуют требованиям содержания (Гололед, снег)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id="{ECB0A53F-C30E-3DCB-2F85-4C1EC9464C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4100510"/>
            <a:ext cx="360000" cy="360000"/>
          </a:xfrm>
          <a:prstGeom prst="rect">
            <a:avLst/>
          </a:prstGeom>
        </p:spPr>
      </p:pic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FA05FBE1-9402-8F92-3DD2-E40ED63E9A37}"/>
              </a:ext>
            </a:extLst>
          </p:cNvPr>
          <p:cNvSpPr/>
          <p:nvPr/>
        </p:nvSpPr>
        <p:spPr>
          <a:xfrm>
            <a:off x="5300092" y="2255994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региональных программах по капитальному ремонту и модернизации систем ЖКХ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3D89FA1C-E56D-0734-E4B3-1C3105105AF9}"/>
              </a:ext>
            </a:extLst>
          </p:cNvPr>
          <p:cNvSpPr/>
          <p:nvPr/>
        </p:nvSpPr>
        <p:spPr>
          <a:xfrm>
            <a:off x="5300092" y="2848702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региональными властями по увеличению нормативов вывоза мусора, установка дополнительных мусорных урн, проведение субботников                             (Для очистки лесных территорий)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3" name="Рисунок 22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29F39B43-63DC-E4AA-F20E-B9165050F1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315684"/>
            <a:ext cx="365554" cy="365554"/>
          </a:xfrm>
          <a:prstGeom prst="rect">
            <a:avLst/>
          </a:prstGeom>
        </p:spPr>
      </p:pic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1559A64C-940D-910B-D7DC-DA4EA600BD15}"/>
              </a:ext>
            </a:extLst>
          </p:cNvPr>
          <p:cNvSpPr/>
          <p:nvPr/>
        </p:nvSpPr>
        <p:spPr>
          <a:xfrm>
            <a:off x="5300092" y="3446490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Содействие со стороны администрации в релокации медицинских работников              из других населенных пунктов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3E84339A-1D2E-CD19-437A-044A78023A7F}"/>
              </a:ext>
            </a:extLst>
          </p:cNvPr>
          <p:cNvSpPr/>
          <p:nvPr/>
        </p:nvSpPr>
        <p:spPr>
          <a:xfrm>
            <a:off x="5300092" y="4039198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нормативов вывоза снега и увеличение рейдов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снегоочистительнои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техники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7" name="Рисунок 26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DA1F02B2-CAFF-19BA-A6BA-8D123B274B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3506180"/>
            <a:ext cx="365554" cy="365554"/>
          </a:xfrm>
          <a:prstGeom prst="rect">
            <a:avLst/>
          </a:prstGeom>
        </p:spPr>
      </p:pic>
      <p:pic>
        <p:nvPicPr>
          <p:cNvPr id="28" name="Рисунок 27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85462B39-EF11-EA46-289D-5EBB43E6F5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9365" y="2910014"/>
            <a:ext cx="365554" cy="365554"/>
          </a:xfrm>
          <a:prstGeom prst="rect">
            <a:avLst/>
          </a:prstGeom>
        </p:spPr>
      </p:pic>
      <p:pic>
        <p:nvPicPr>
          <p:cNvPr id="29" name="Рисунок 2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8B855E88-6DC5-EE47-647D-DB802E96A0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3811" y="4100510"/>
            <a:ext cx="365554" cy="365554"/>
          </a:xfrm>
          <a:prstGeom prst="rect">
            <a:avLst/>
          </a:prstGeom>
        </p:spPr>
      </p:pic>
      <p:pic>
        <p:nvPicPr>
          <p:cNvPr id="30" name="Рисунок 29" descr="Запрещено со сплошной заливкой">
            <a:extLst>
              <a:ext uri="{FF2B5EF4-FFF2-40B4-BE49-F238E27FC236}">
                <a16:creationId xmlns:a16="http://schemas.microsoft.com/office/drawing/2014/main" id="{E8398B5E-1749-E9AB-1494-2AACEE23D0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2321238"/>
            <a:ext cx="360000" cy="360000"/>
          </a:xfrm>
          <a:prstGeom prst="rect">
            <a:avLst/>
          </a:prstGeom>
        </p:spPr>
      </p:pic>
      <p:pic>
        <p:nvPicPr>
          <p:cNvPr id="31" name="Рисунок 30" descr="Запрещено со сплошной заливкой">
            <a:extLst>
              <a:ext uri="{FF2B5EF4-FFF2-40B4-BE49-F238E27FC236}">
                <a16:creationId xmlns:a16="http://schemas.microsoft.com/office/drawing/2014/main" id="{DC3542D5-CCD7-BCAF-4A69-DB03F31F7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3506180"/>
            <a:ext cx="360000" cy="360000"/>
          </a:xfrm>
          <a:prstGeom prst="rect">
            <a:avLst/>
          </a:prstGeom>
        </p:spPr>
      </p:pic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74C0EE43-459F-6637-F83C-7A653C502FBB}"/>
              </a:ext>
            </a:extLst>
          </p:cNvPr>
          <p:cNvSpPr/>
          <p:nvPr/>
        </p:nvSpPr>
        <p:spPr>
          <a:xfrm>
            <a:off x="627016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Плохое состояние дорожного покрытия в некоторых частях </a:t>
            </a:r>
            <a:r>
              <a:rPr lang="ru-RU" sz="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r>
              <a:rPr kumimoji="0" lang="ru-RU" sz="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Рисунок 6" descr="Запрещено со сплошной заливкой">
            <a:extLst>
              <a:ext uri="{FF2B5EF4-FFF2-40B4-BE49-F238E27FC236}">
                <a16:creationId xmlns:a16="http://schemas.microsoft.com/office/drawing/2014/main" id="{B73F04C0-8A1A-A79B-FEFA-AA17BC8700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06289" y="4693218"/>
            <a:ext cx="360000" cy="360000"/>
          </a:xfrm>
          <a:prstGeom prst="rect">
            <a:avLst/>
          </a:prstGeom>
        </p:spPr>
      </p:pic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5F73F42-371F-2F34-62E2-F9986F8AEC49}"/>
              </a:ext>
            </a:extLst>
          </p:cNvPr>
          <p:cNvSpPr/>
          <p:nvPr/>
        </p:nvSpPr>
        <p:spPr>
          <a:xfrm>
            <a:off x="5300092" y="4631906"/>
            <a:ext cx="4511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Участие в государственных программах по финансированию проектов ремонта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модернизации дорожной инфраструктуры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Рисунок 9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86A0464-D52B-308D-837B-C0AE780D82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73811" y="4693218"/>
            <a:ext cx="365554" cy="36555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6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EEF58-47AC-931A-25DB-180ECDDCC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E9B03B-BE87-3304-E369-A5ACD1EC2E2A}"/>
              </a:ext>
            </a:extLst>
          </p:cNvPr>
          <p:cNvSpPr txBox="1"/>
          <p:nvPr/>
        </p:nvSpPr>
        <p:spPr>
          <a:xfrm>
            <a:off x="627016" y="550177"/>
            <a:ext cx="91605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ПРОБЛЕМЫ,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ПРЕПЯТСТВУЮЩИЕ РАЗВИТИЮ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9002972-2A83-B7CB-3C33-9226D2D723D3}"/>
              </a:ext>
            </a:extLst>
          </p:cNvPr>
          <p:cNvSpPr/>
          <p:nvPr/>
        </p:nvSpPr>
        <p:spPr>
          <a:xfrm>
            <a:off x="627017" y="163628"/>
            <a:ext cx="176995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проблемы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089B419-1364-9E3C-8921-876ED03EC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id="{56F40B34-93FA-6F53-6EDD-80B8615C98D9}"/>
              </a:ext>
            </a:extLst>
          </p:cNvPr>
          <p:cNvSpPr/>
          <p:nvPr/>
        </p:nvSpPr>
        <p:spPr>
          <a:xfrm>
            <a:off x="627014" y="342900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сетей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теплоснабжения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водоснабжения</a:t>
            </a:r>
          </a:p>
          <a:p>
            <a:pPr algn="ctr"/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водоотведения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id="{A2D1DDE9-57E1-D977-7E4B-DD9915958E57}"/>
              </a:ext>
            </a:extLst>
          </p:cNvPr>
          <p:cNvSpPr/>
          <p:nvPr/>
        </p:nvSpPr>
        <p:spPr>
          <a:xfrm>
            <a:off x="4326716" y="1581805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 объем бюрократических вопросов при реализации инвестиционного проекта</a:t>
            </a:r>
            <a:endParaRPr lang="x-none" sz="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5EBD4C2A-6D2C-D942-EEC0-ACB5C398F013}"/>
              </a:ext>
            </a:extLst>
          </p:cNvPr>
          <p:cNvSpPr/>
          <p:nvPr/>
        </p:nvSpPr>
        <p:spPr>
          <a:xfrm>
            <a:off x="2484354" y="3442776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 инфраструктура</a:t>
            </a:r>
            <a:endParaRPr lang="x-none" b="1" dirty="0">
              <a:solidFill>
                <a:srgbClr val="B9B9B9"/>
              </a:solidFill>
            </a:endParaRPr>
          </a:p>
        </p:txBody>
      </p:sp>
      <p:sp>
        <p:nvSpPr>
          <p:cNvPr id="155" name="Скругленный прямоугольник 154">
            <a:extLst>
              <a:ext uri="{FF2B5EF4-FFF2-40B4-BE49-F238E27FC236}">
                <a16:creationId xmlns:a16="http://schemas.microsoft.com/office/drawing/2014/main" id="{00EB3BFF-115F-6D98-566B-64A8DA706088}"/>
              </a:ext>
            </a:extLst>
          </p:cNvPr>
          <p:cNvSpPr/>
          <p:nvPr/>
        </p:nvSpPr>
        <p:spPr>
          <a:xfrm>
            <a:off x="3486694" y="5470230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нехватка рабочих кадров            </a:t>
            </a:r>
          </a:p>
          <a:p>
            <a:pPr algn="ctr"/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т.ч в медицинских учреждениях округа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Скругленный прямоугольник 157">
            <a:extLst>
              <a:ext uri="{FF2B5EF4-FFF2-40B4-BE49-F238E27FC236}">
                <a16:creationId xmlns:a16="http://schemas.microsoft.com/office/drawing/2014/main" id="{8DB03B7F-92D2-CA89-A77D-CA2007C69FE3}"/>
              </a:ext>
            </a:extLst>
          </p:cNvPr>
          <p:cNvSpPr/>
          <p:nvPr/>
        </p:nvSpPr>
        <p:spPr>
          <a:xfrm>
            <a:off x="4341694" y="2565000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бюрократические 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Скругленный прямоугольник 158">
            <a:extLst>
              <a:ext uri="{FF2B5EF4-FFF2-40B4-BE49-F238E27FC236}">
                <a16:creationId xmlns:a16="http://schemas.microsoft.com/office/drawing/2014/main" id="{19CD27D8-95D2-A274-3620-D7873362DF03}"/>
              </a:ext>
            </a:extLst>
          </p:cNvPr>
          <p:cNvSpPr/>
          <p:nvPr/>
        </p:nvSpPr>
        <p:spPr>
          <a:xfrm>
            <a:off x="4341694" y="356912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направления</a:t>
            </a:r>
          </a:p>
        </p:txBody>
      </p:sp>
      <p:sp>
        <p:nvSpPr>
          <p:cNvPr id="160" name="Скругленный прямоугольник 159">
            <a:extLst>
              <a:ext uri="{FF2B5EF4-FFF2-40B4-BE49-F238E27FC236}">
                <a16:creationId xmlns:a16="http://schemas.microsoft.com/office/drawing/2014/main" id="{B845E215-0281-A9B4-EE5E-58E1C7DCEBDF}"/>
              </a:ext>
            </a:extLst>
          </p:cNvPr>
          <p:cNvSpPr/>
          <p:nvPr/>
        </p:nvSpPr>
        <p:spPr>
          <a:xfrm>
            <a:off x="4352306" y="4539943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кадровые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1" name="Скругленный прямоугольник 160">
            <a:extLst>
              <a:ext uri="{FF2B5EF4-FFF2-40B4-BE49-F238E27FC236}">
                <a16:creationId xmlns:a16="http://schemas.microsoft.com/office/drawing/2014/main" id="{866BCB57-B8E4-574B-9073-E87633F936EE}"/>
              </a:ext>
            </a:extLst>
          </p:cNvPr>
          <p:cNvSpPr/>
          <p:nvPr/>
        </p:nvSpPr>
        <p:spPr>
          <a:xfrm>
            <a:off x="5344034" y="5474006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населения </a:t>
            </a:r>
          </a:p>
          <a:p>
            <a:pPr algn="ctr"/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крупные города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Скругленный прямоугольник 164">
            <a:extLst>
              <a:ext uri="{FF2B5EF4-FFF2-40B4-BE49-F238E27FC236}">
                <a16:creationId xmlns:a16="http://schemas.microsoft.com/office/drawing/2014/main" id="{21378D77-1BB4-D404-B2C9-85AB3840D2E5}"/>
              </a:ext>
            </a:extLst>
          </p:cNvPr>
          <p:cNvSpPr/>
          <p:nvPr/>
        </p:nvSpPr>
        <p:spPr>
          <a:xfrm>
            <a:off x="6199034" y="3460328"/>
            <a:ext cx="1710000" cy="864000"/>
          </a:xfrm>
          <a:prstGeom prst="roundRect">
            <a:avLst>
              <a:gd name="adj" fmla="val 25638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технические проблемы</a:t>
            </a:r>
            <a:endParaRPr kumimoji="0" lang="x-none" sz="1800" b="1" i="0" u="none" strike="noStrike" kern="1200" cap="none" spc="0" normalizeH="0" baseline="0" noProof="0" dirty="0">
              <a:ln>
                <a:noFill/>
              </a:ln>
              <a:solidFill>
                <a:srgbClr val="B9B9B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Скругленный прямоугольник 170">
            <a:extLst>
              <a:ext uri="{FF2B5EF4-FFF2-40B4-BE49-F238E27FC236}">
                <a16:creationId xmlns:a16="http://schemas.microsoft.com/office/drawing/2014/main" id="{093EBC96-1DBE-96F7-5270-7960EF465678}"/>
              </a:ext>
            </a:extLst>
          </p:cNvPr>
          <p:cNvSpPr/>
          <p:nvPr/>
        </p:nvSpPr>
        <p:spPr>
          <a:xfrm>
            <a:off x="8056372" y="3460328"/>
            <a:ext cx="1710000" cy="864000"/>
          </a:xfrm>
          <a:prstGeom prst="roundRect">
            <a:avLst>
              <a:gd name="adj" fmla="val 2563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72000" rtlCol="0" anchor="ctr"/>
          <a:lstStyle/>
          <a:p>
            <a:pPr algn="ctr"/>
            <a:r>
              <a:rPr kumimoji="0" lang="ru-RU" sz="8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отсутствие эффективной </a:t>
            </a:r>
          </a:p>
          <a:p>
            <a:pPr algn="ctr"/>
            <a:r>
              <a:rPr kumimoji="0" lang="ru-RU" sz="8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коммуникации между представителями бизнеса                и </a:t>
            </a:r>
            <a:r>
              <a:rPr kumimoji="0" lang="ru-RU" sz="800" b="1" i="0" u="none" strike="noStrike" kern="1200" cap="none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администрацией </a:t>
            </a:r>
            <a:endParaRPr kumimoji="0" lang="ru-RU" sz="8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/>
            <a:endParaRPr lang="ru-RU" sz="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0" lang="ru-RU" sz="5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т.ч. необходима регулярная рассылка информации о мерах поддержки                      со стороны администрации</a:t>
            </a:r>
            <a:endParaRPr kumimoji="0" lang="x-none" sz="500" b="1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7" y="4471164"/>
            <a:ext cx="73178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ПРОФИЛЯ 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627016" y="1956987"/>
            <a:ext cx="9059910" cy="690963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 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306064"/>
              </p:ext>
            </p:extLst>
          </p:nvPr>
        </p:nvGraphicFramePr>
        <p:xfrm>
          <a:off x="627015" y="1376762"/>
          <a:ext cx="9136390" cy="1529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804102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КОМПАНИИ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СРЕДНЕМЕСЯЧНАЯ</a:t>
                      </a:r>
                      <a:r>
                        <a:rPr lang="ru-RU" sz="9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НОМИНАЛЬНАЯ НАЧИСЛЕННАЯ ЗАРАБОТНАЯ ПЛАТА РАБОТНИКАМ </a:t>
                      </a:r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</a:t>
                      </a:r>
                      <a:r>
                        <a:rPr lang="ru-RU" sz="9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СРЕДНЕГОДОВАЯ ЧИСЛЕННОСТЬ</a:t>
                      </a:r>
                      <a:r>
                        <a:rPr lang="ru-RU" sz="9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РАБОТНИКОВ</a:t>
                      </a:r>
                      <a:r>
                        <a:rPr lang="x-none" sz="900" b="1" i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x-none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x-none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412110">
                <a:tc>
                  <a:txBody>
                    <a:bodyPr/>
                    <a:lstStyle/>
                    <a:p>
                      <a:pPr algn="l"/>
                      <a:r>
                        <a:rPr lang="ru-RU" sz="8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</a:t>
                      </a:r>
                      <a:r>
                        <a:rPr lang="ru-RU" sz="800" b="1" i="0" spc="-1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«Садко» </a:t>
                      </a:r>
                      <a:endParaRPr lang="x-none" sz="8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</a:t>
                      </a:r>
                      <a:r>
                        <a:rPr lang="ru-RU" sz="800" b="1" i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обработка рыбы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4 011</a:t>
                      </a:r>
                      <a:r>
                        <a:rPr lang="x-none" sz="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,0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x-none" sz="8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127894-A823-802A-D158-07CFF374686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</a:p>
        </p:txBody>
      </p:sp>
    </p:spTree>
    <p:extLst>
      <p:ext uri="{BB962C8B-B14F-4D97-AF65-F5344CB8AC3E}">
        <p14:creationId xmlns:p14="http://schemas.microsoft.com/office/powerpoint/2010/main" val="6878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 И ТРЕНДЫ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 ГОРОРДСКОГО ОКРУГА «ПОСЕЛОК ПАЛАНА»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x-none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E892DF85-E276-19EC-9AE4-EDF25C1DD3F8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x-none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451F4428-9FCA-5063-D656-8F80EF03FD67}"/>
              </a:ext>
            </a:extLst>
          </p:cNvPr>
          <p:cNvSpPr/>
          <p:nvPr/>
        </p:nvSpPr>
        <p:spPr>
          <a:xfrm>
            <a:off x="2954593" y="2530613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всестороннее развитие туризма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extLst>
              <a:ext uri="{FF2B5EF4-FFF2-40B4-BE49-F238E27FC236}">
                <a16:creationId xmlns:a16="http://schemas.microsoft.com/office/drawing/2014/main" id="{FC8CF6C8-81DD-8B71-71E1-5A623F4AF195}"/>
              </a:ext>
            </a:extLst>
          </p:cNvPr>
          <p:cNvSpPr/>
          <p:nvPr/>
        </p:nvSpPr>
        <p:spPr>
          <a:xfrm>
            <a:off x="3011308" y="377358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спроса на услуги доставки, а также на грузоперевозки и складирование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39C3BFB0-AC8C-DC51-95F1-FC5B2E117CFA}"/>
              </a:ext>
            </a:extLst>
          </p:cNvPr>
          <p:cNvSpPr/>
          <p:nvPr/>
        </p:nvSpPr>
        <p:spPr>
          <a:xfrm>
            <a:off x="5317081" y="2549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популярности округа, а также увеличение интереса трудоспособного   к работе в местных организациях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02194ADC-533C-CC03-C944-087B4BB49763}"/>
              </a:ext>
            </a:extLst>
          </p:cNvPr>
          <p:cNvSpPr/>
          <p:nvPr/>
        </p:nvSpPr>
        <p:spPr>
          <a:xfrm>
            <a:off x="5317081" y="377358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доходов от логистических услуг, увеличение спроса на качественную дорожно-транспортную инфраструктуру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5A205FB9-C2AC-0FA9-A12E-99D0E94D43CB}"/>
              </a:ext>
            </a:extLst>
          </p:cNvPr>
          <p:cNvSpPr/>
          <p:nvPr/>
        </p:nvSpPr>
        <p:spPr>
          <a:xfrm>
            <a:off x="7571278" y="2549826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увеличение туристического потока, </a:t>
            </a: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кадров на предприятия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повышение туристической привлекательности округа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3B98B1CF-4517-BBF5-E0FD-1FF08E092530}"/>
              </a:ext>
            </a:extLst>
          </p:cNvPr>
          <p:cNvSpPr/>
          <p:nvPr/>
        </p:nvSpPr>
        <p:spPr>
          <a:xfrm>
            <a:off x="7620885" y="377358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развитие логистических путей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рынков сбыта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повышение инвестиционной привлекательности</a:t>
            </a:r>
            <a:endParaRPr lang="ru-RU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8EA64575-B412-1ABF-E226-D9E08A3F70D2}"/>
              </a:ext>
            </a:extLst>
          </p:cNvPr>
          <p:cNvSpPr/>
          <p:nvPr/>
        </p:nvSpPr>
        <p:spPr>
          <a:xfrm>
            <a:off x="621447" y="2530613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ДЕЯТЕЛЬНОСТЬ АДМИНИСТРАТИВНАЯ</a:t>
            </a:r>
          </a:p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СОПУСТВУЮЩИЕ ДОПОЛНИТЕЛЬНЫЕ УСЛУГИ</a:t>
            </a: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туризм</a:t>
            </a:r>
            <a:endParaRPr kumimoji="0" lang="x-none" sz="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21FF861E-9E86-E5A4-972D-4CB1732EF982}"/>
              </a:ext>
            </a:extLst>
          </p:cNvPr>
          <p:cNvSpPr/>
          <p:nvPr/>
        </p:nvSpPr>
        <p:spPr>
          <a:xfrm>
            <a:off x="627017" y="377358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ТРАНСПОРТРОВКА                     И ХРАНЕНИЯ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2" name="Рисунок 61" descr="Мишень со сплошной заливкой">
            <a:extLst>
              <a:ext uri="{FF2B5EF4-FFF2-40B4-BE49-F238E27FC236}">
                <a16:creationId xmlns:a16="http://schemas.microsoft.com/office/drawing/2014/main" id="{00CC93DE-FC64-D56E-17C6-6E314509E8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3270" y="3881582"/>
            <a:ext cx="360000" cy="360000"/>
          </a:xfrm>
          <a:prstGeom prst="rect">
            <a:avLst/>
          </a:prstGeom>
        </p:spPr>
      </p:pic>
      <p:pic>
        <p:nvPicPr>
          <p:cNvPr id="65" name="Рисунок 64" descr="Щит со сплошной заливкой">
            <a:extLst>
              <a:ext uri="{FF2B5EF4-FFF2-40B4-BE49-F238E27FC236}">
                <a16:creationId xmlns:a16="http://schemas.microsoft.com/office/drawing/2014/main" id="{E8A80F92-20F9-65E4-220C-991DF547B2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34040" y="2657826"/>
            <a:ext cx="360000" cy="360000"/>
          </a:xfrm>
          <a:prstGeom prst="rect">
            <a:avLst/>
          </a:prstGeom>
        </p:spPr>
      </p:pic>
      <p:pic>
        <p:nvPicPr>
          <p:cNvPr id="67" name="Рисунок 66" descr="Золотые слитки со сплошной заливкой">
            <a:extLst>
              <a:ext uri="{FF2B5EF4-FFF2-40B4-BE49-F238E27FC236}">
                <a16:creationId xmlns:a16="http://schemas.microsoft.com/office/drawing/2014/main" id="{B0CC6219-D947-1401-0A40-495B03354A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3270" y="5686230"/>
            <a:ext cx="360000" cy="36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6295" y="1256553"/>
            <a:ext cx="121813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03</a:t>
            </a:r>
          </a:p>
        </p:txBody>
      </p:sp>
      <p:sp>
        <p:nvSpPr>
          <p:cNvPr id="5" name="Скругленный прямоугольник 4">
            <a:hlinkClick r:id="rId3" action="ppaction://hlinksldjump"/>
            <a:extLst>
              <a:ext uri="{FF2B5EF4-FFF2-40B4-BE49-F238E27FC236}">
                <a16:creationId xmlns:a16="http://schemas.microsoft.com/office/drawing/2014/main" id="{423D2437-C0F6-9708-77C8-032917A40141}"/>
              </a:ext>
            </a:extLst>
          </p:cNvPr>
          <p:cNvSpPr/>
          <p:nvPr/>
        </p:nvSpPr>
        <p:spPr>
          <a:xfrm>
            <a:off x="3666868" y="1256553"/>
            <a:ext cx="250355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 05</a:t>
            </a:r>
          </a:p>
        </p:txBody>
      </p:sp>
      <p:sp>
        <p:nvSpPr>
          <p:cNvPr id="6" name="Скругленный прямоугольник 5">
            <a:hlinkClick r:id="rId4" action="ppaction://hlinksldjump"/>
            <a:extLst>
              <a:ext uri="{FF2B5EF4-FFF2-40B4-BE49-F238E27FC236}">
                <a16:creationId xmlns:a16="http://schemas.microsoft.com/office/drawing/2014/main" id="{21175DD6-94A0-75A6-331B-67372335298F}"/>
              </a:ext>
            </a:extLst>
          </p:cNvPr>
          <p:cNvSpPr/>
          <p:nvPr/>
        </p:nvSpPr>
        <p:spPr>
          <a:xfrm>
            <a:off x="6280790" y="1256553"/>
            <a:ext cx="20774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 06</a:t>
            </a:r>
          </a:p>
        </p:txBody>
      </p:sp>
      <p:sp>
        <p:nvSpPr>
          <p:cNvPr id="8" name="Скругленный прямоугольник 7">
            <a:hlinkClick r:id="rId5" action="ppaction://hlinksldjump"/>
            <a:extLst>
              <a:ext uri="{FF2B5EF4-FFF2-40B4-BE49-F238E27FC236}">
                <a16:creationId xmlns:a16="http://schemas.microsoft.com/office/drawing/2014/main" id="{20389F1A-D8FC-11F4-6D65-354585768368}"/>
              </a:ext>
            </a:extLst>
          </p:cNvPr>
          <p:cNvSpPr/>
          <p:nvPr/>
        </p:nvSpPr>
        <p:spPr>
          <a:xfrm>
            <a:off x="8487593" y="1256553"/>
            <a:ext cx="129240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 07</a:t>
            </a:r>
          </a:p>
        </p:txBody>
      </p:sp>
      <p:sp>
        <p:nvSpPr>
          <p:cNvPr id="9" name="Скругленный прямоугольник 8">
            <a:hlinkClick r:id="rId6" action="ppaction://hlinksldjump"/>
            <a:extLst>
              <a:ext uri="{FF2B5EF4-FFF2-40B4-BE49-F238E27FC236}">
                <a16:creationId xmlns:a16="http://schemas.microsoft.com/office/drawing/2014/main" id="{0F9D25A8-FC83-176F-1592-722175E65FB5}"/>
              </a:ext>
            </a:extLst>
          </p:cNvPr>
          <p:cNvSpPr/>
          <p:nvPr/>
        </p:nvSpPr>
        <p:spPr>
          <a:xfrm>
            <a:off x="647090" y="1639189"/>
            <a:ext cx="183789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08</a:t>
            </a:r>
          </a:p>
        </p:txBody>
      </p:sp>
      <p:sp>
        <p:nvSpPr>
          <p:cNvPr id="13" name="Скругленный прямоугольник 12">
            <a:hlinkClick r:id="rId7" action="ppaction://hlinksldjump"/>
            <a:extLst>
              <a:ext uri="{FF2B5EF4-FFF2-40B4-BE49-F238E27FC236}">
                <a16:creationId xmlns:a16="http://schemas.microsoft.com/office/drawing/2014/main" id="{4F8B28C6-1651-9980-1E5F-C6B458F2F1A1}"/>
              </a:ext>
            </a:extLst>
          </p:cNvPr>
          <p:cNvSpPr/>
          <p:nvPr/>
        </p:nvSpPr>
        <p:spPr>
          <a:xfrm>
            <a:off x="2510912" y="1640836"/>
            <a:ext cx="20969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hlinkClick r:id="rId8" action="ppaction://hlinksldjump"/>
            <a:extLst>
              <a:ext uri="{FF2B5EF4-FFF2-40B4-BE49-F238E27FC236}">
                <a16:creationId xmlns:a16="http://schemas.microsoft.com/office/drawing/2014/main" id="{D4234885-2CC9-FBA4-82F4-03F3F6FAF1A2}"/>
              </a:ext>
            </a:extLst>
          </p:cNvPr>
          <p:cNvSpPr/>
          <p:nvPr/>
        </p:nvSpPr>
        <p:spPr>
          <a:xfrm>
            <a:off x="4618854" y="1639189"/>
            <a:ext cx="81146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hlinkClick r:id="rId9" action="ppaction://hlinksldjump"/>
            <a:extLst>
              <a:ext uri="{FF2B5EF4-FFF2-40B4-BE49-F238E27FC236}">
                <a16:creationId xmlns:a16="http://schemas.microsoft.com/office/drawing/2014/main" id="{22187652-9E54-DF69-5FDA-30A4E7B8072F}"/>
              </a:ext>
            </a:extLst>
          </p:cNvPr>
          <p:cNvSpPr/>
          <p:nvPr/>
        </p:nvSpPr>
        <p:spPr>
          <a:xfrm>
            <a:off x="5506069" y="1633400"/>
            <a:ext cx="1813427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позиция предпринимателей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hlinkClick r:id="rId10" action="ppaction://hlinksldjump"/>
            <a:extLst>
              <a:ext uri="{FF2B5EF4-FFF2-40B4-BE49-F238E27FC236}">
                <a16:creationId xmlns:a16="http://schemas.microsoft.com/office/drawing/2014/main" id="{0DA364A5-0038-B5D5-495C-A86A4DFC2C65}"/>
              </a:ext>
            </a:extLst>
          </p:cNvPr>
          <p:cNvSpPr/>
          <p:nvPr/>
        </p:nvSpPr>
        <p:spPr>
          <a:xfrm>
            <a:off x="7337718" y="1633400"/>
            <a:ext cx="2429098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интервью администрации </a:t>
            </a:r>
            <a:r>
              <a:rPr lang="x-none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hlinkClick r:id="rId11" action="ppaction://hlinksldjump"/>
            <a:extLst>
              <a:ext uri="{FF2B5EF4-FFF2-40B4-BE49-F238E27FC236}">
                <a16:creationId xmlns:a16="http://schemas.microsoft.com/office/drawing/2014/main" id="{D962CB95-2F07-0A93-94AF-805D4F03CC79}"/>
              </a:ext>
            </a:extLst>
          </p:cNvPr>
          <p:cNvSpPr/>
          <p:nvPr/>
        </p:nvSpPr>
        <p:spPr>
          <a:xfrm>
            <a:off x="626294" y="2033615"/>
            <a:ext cx="220569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контент анализ социальных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сетей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hlinkClick r:id="rId12" action="ppaction://hlinksldjump"/>
            <a:extLst>
              <a:ext uri="{FF2B5EF4-FFF2-40B4-BE49-F238E27FC236}">
                <a16:creationId xmlns:a16="http://schemas.microsoft.com/office/drawing/2014/main" id="{E2F83141-206C-9DF3-A2A1-1138F01FB8EF}"/>
              </a:ext>
            </a:extLst>
          </p:cNvPr>
          <p:cNvSpPr/>
          <p:nvPr/>
        </p:nvSpPr>
        <p:spPr>
          <a:xfrm>
            <a:off x="2976838" y="2009830"/>
            <a:ext cx="193409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hlinkClick r:id="rId13" action="ppaction://hlinksldjump"/>
            <a:extLst>
              <a:ext uri="{FF2B5EF4-FFF2-40B4-BE49-F238E27FC236}">
                <a16:creationId xmlns:a16="http://schemas.microsoft.com/office/drawing/2014/main" id="{29CB1A23-A8E5-A885-CE49-DE27A6210219}"/>
              </a:ext>
            </a:extLst>
          </p:cNvPr>
          <p:cNvSpPr/>
          <p:nvPr/>
        </p:nvSpPr>
        <p:spPr>
          <a:xfrm>
            <a:off x="626294" y="2408416"/>
            <a:ext cx="177731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Скругленный прямоугольник 28">
            <a:hlinkClick r:id="rId14" action="ppaction://hlinksldjump"/>
            <a:extLst>
              <a:ext uri="{FF2B5EF4-FFF2-40B4-BE49-F238E27FC236}">
                <a16:creationId xmlns:a16="http://schemas.microsoft.com/office/drawing/2014/main" id="{2C2C6496-E405-0572-3A2E-0622CDBB04B7}"/>
              </a:ext>
            </a:extLst>
          </p:cNvPr>
          <p:cNvSpPr/>
          <p:nvPr/>
        </p:nvSpPr>
        <p:spPr>
          <a:xfrm>
            <a:off x="6918545" y="2413874"/>
            <a:ext cx="28614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Прорывные инвестиционные проекты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hlinkClick r:id="rId14" action="ppaction://hlinksldjump"/>
            <a:extLst>
              <a:ext uri="{FF2B5EF4-FFF2-40B4-BE49-F238E27FC236}">
                <a16:creationId xmlns:a16="http://schemas.microsoft.com/office/drawing/2014/main" id="{9E53BF86-1510-F8F5-9329-DC7C0BBD49F9}"/>
              </a:ext>
            </a:extLst>
          </p:cNvPr>
          <p:cNvSpPr/>
          <p:nvPr/>
        </p:nvSpPr>
        <p:spPr>
          <a:xfrm>
            <a:off x="4415712" y="2413874"/>
            <a:ext cx="247990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ниши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>
            <a:hlinkClick r:id="rId15" action="ppaction://hlinksldjump"/>
            <a:extLst>
              <a:ext uri="{FF2B5EF4-FFF2-40B4-BE49-F238E27FC236}">
                <a16:creationId xmlns:a16="http://schemas.microsoft.com/office/drawing/2014/main" id="{30167278-D764-DCFC-2F5E-16D4076AD1D6}"/>
              </a:ext>
            </a:extLst>
          </p:cNvPr>
          <p:cNvSpPr/>
          <p:nvPr/>
        </p:nvSpPr>
        <p:spPr>
          <a:xfrm>
            <a:off x="661916" y="2756646"/>
            <a:ext cx="241430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hlinkClick r:id="rId16" action="ppaction://hlinksldjump"/>
            <a:extLst>
              <a:ext uri="{FF2B5EF4-FFF2-40B4-BE49-F238E27FC236}">
                <a16:creationId xmlns:a16="http://schemas.microsoft.com/office/drawing/2014/main" id="{C5F7063F-CAAD-7F9A-7DB5-AB1DA07FCC1E}"/>
              </a:ext>
            </a:extLst>
          </p:cNvPr>
          <p:cNvSpPr/>
          <p:nvPr/>
        </p:nvSpPr>
        <p:spPr>
          <a:xfrm>
            <a:off x="7257790" y="2754032"/>
            <a:ext cx="2526634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4">
            <a:hlinkClick r:id="rId17" action="ppaction://hlinksldjump"/>
            <a:extLst>
              <a:ext uri="{FF2B5EF4-FFF2-40B4-BE49-F238E27FC236}">
                <a16:creationId xmlns:a16="http://schemas.microsoft.com/office/drawing/2014/main" id="{9C10948B-9597-D731-360F-BF2BC1F5DD42}"/>
              </a:ext>
            </a:extLst>
          </p:cNvPr>
          <p:cNvSpPr/>
          <p:nvPr/>
        </p:nvSpPr>
        <p:spPr>
          <a:xfrm>
            <a:off x="647090" y="3131369"/>
            <a:ext cx="29856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предложение по корректировке мер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>
            <a:hlinkClick r:id="rId18" action="ppaction://hlinksldjump"/>
            <a:extLst>
              <a:ext uri="{FF2B5EF4-FFF2-40B4-BE49-F238E27FC236}">
                <a16:creationId xmlns:a16="http://schemas.microsoft.com/office/drawing/2014/main" id="{07ED793E-60D3-7110-D466-58E4E8ECE384}"/>
              </a:ext>
            </a:extLst>
          </p:cNvPr>
          <p:cNvSpPr/>
          <p:nvPr/>
        </p:nvSpPr>
        <p:spPr>
          <a:xfrm>
            <a:off x="3666867" y="3147367"/>
            <a:ext cx="3228749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будущего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 29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>
            <a:hlinkClick r:id="rId19" action="ppaction://hlinksldjump"/>
            <a:extLst>
              <a:ext uri="{FF2B5EF4-FFF2-40B4-BE49-F238E27FC236}">
                <a16:creationId xmlns:a16="http://schemas.microsoft.com/office/drawing/2014/main" id="{47CB25E6-C738-DA08-23FB-0FEDD7D0C73A}"/>
              </a:ext>
            </a:extLst>
          </p:cNvPr>
          <p:cNvSpPr/>
          <p:nvPr/>
        </p:nvSpPr>
        <p:spPr>
          <a:xfrm>
            <a:off x="6964847" y="3156890"/>
            <a:ext cx="87931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 </a:t>
            </a:r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hlinkClick r:id="rId20" action="ppaction://hlinksldjump"/>
            <a:extLst>
              <a:ext uri="{FF2B5EF4-FFF2-40B4-BE49-F238E27FC236}">
                <a16:creationId xmlns:a16="http://schemas.microsoft.com/office/drawing/2014/main" id="{746F36A0-F46C-5E8C-2C05-CC75481F2D66}"/>
              </a:ext>
            </a:extLst>
          </p:cNvPr>
          <p:cNvSpPr/>
          <p:nvPr/>
        </p:nvSpPr>
        <p:spPr>
          <a:xfrm>
            <a:off x="7842931" y="3147367"/>
            <a:ext cx="1941491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Скругленный прямоугольник 44">
            <a:hlinkClick r:id="" action="ppaction://noaction"/>
            <a:extLst>
              <a:ext uri="{FF2B5EF4-FFF2-40B4-BE49-F238E27FC236}">
                <a16:creationId xmlns:a16="http://schemas.microsoft.com/office/drawing/2014/main" id="{82B46855-0A56-8348-3E00-DFA19F7DCCA5}"/>
              </a:ext>
            </a:extLst>
          </p:cNvPr>
          <p:cNvSpPr/>
          <p:nvPr/>
        </p:nvSpPr>
        <p:spPr>
          <a:xfrm>
            <a:off x="2670604" y="3514746"/>
            <a:ext cx="161559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hlinkClick r:id="rId21" action="ppaction://hlinksldjump"/>
            <a:extLst>
              <a:ext uri="{FF2B5EF4-FFF2-40B4-BE49-F238E27FC236}">
                <a16:creationId xmlns:a16="http://schemas.microsoft.com/office/drawing/2014/main" id="{B22060BD-0659-5DA3-652D-FDD80C7D6AFD}"/>
              </a:ext>
            </a:extLst>
          </p:cNvPr>
          <p:cNvSpPr/>
          <p:nvPr/>
        </p:nvSpPr>
        <p:spPr>
          <a:xfrm>
            <a:off x="626294" y="3509973"/>
            <a:ext cx="1940945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</a:t>
            </a:r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разработки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hlinkClick r:id="rId22" action="ppaction://hlinksldjump"/>
            <a:extLst>
              <a:ext uri="{FF2B5EF4-FFF2-40B4-BE49-F238E27FC236}">
                <a16:creationId xmlns:a16="http://schemas.microsoft.com/office/drawing/2014/main" id="{2029B849-BBFE-D583-1092-C2F3C544AF93}"/>
              </a:ext>
            </a:extLst>
          </p:cNvPr>
          <p:cNvSpPr/>
          <p:nvPr/>
        </p:nvSpPr>
        <p:spPr>
          <a:xfrm>
            <a:off x="3285461" y="2756646"/>
            <a:ext cx="3868052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 23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hlinkClick r:id="rId13" action="ppaction://hlinksldjump"/>
            <a:extLst>
              <a:ext uri="{FF2B5EF4-FFF2-40B4-BE49-F238E27FC236}">
                <a16:creationId xmlns:a16="http://schemas.microsoft.com/office/drawing/2014/main" id="{795F0490-A705-4B6C-7CFA-B866052CC901}"/>
              </a:ext>
            </a:extLst>
          </p:cNvPr>
          <p:cNvSpPr/>
          <p:nvPr/>
        </p:nvSpPr>
        <p:spPr>
          <a:xfrm>
            <a:off x="2510912" y="2408416"/>
            <a:ext cx="1841976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</a:t>
            </a:r>
            <a:r>
              <a:rPr lang="ru-RU" sz="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 19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46CC3B-E7A5-5DAB-47AC-C99330C4DCF6}"/>
              </a:ext>
            </a:extLst>
          </p:cNvPr>
          <p:cNvSpPr txBox="1"/>
          <p:nvPr/>
        </p:nvSpPr>
        <p:spPr>
          <a:xfrm>
            <a:off x="525050" y="5276302"/>
            <a:ext cx="7317882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x-none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82AD1CC4-F5F3-D50B-AD27-5325F86B9A2D}"/>
              </a:ext>
            </a:extLst>
          </p:cNvPr>
          <p:cNvSpPr/>
          <p:nvPr/>
        </p:nvSpPr>
        <p:spPr>
          <a:xfrm>
            <a:off x="7404505" y="158307"/>
            <a:ext cx="2362311" cy="874846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lvl="0"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округ «поселок Палана»</a:t>
            </a:r>
            <a:endParaRPr lang="x-none" sz="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 descr="Полный герб 4"/>
          <p:cNvPicPr>
            <a:picLocks noChangeAspect="1" noChangeArrowheads="1"/>
          </p:cNvPicPr>
          <p:nvPr/>
        </p:nvPicPr>
        <p:blipFill>
          <a:blip r:embed="rId23" cstate="print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39194" y="264868"/>
            <a:ext cx="698500" cy="661724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394509" y="6396335"/>
            <a:ext cx="88963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ПОДГОТОВЛЕН АДМИНИСТРАЦИЕЙ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</a:p>
        </p:txBody>
      </p:sp>
      <p:sp>
        <p:nvSpPr>
          <p:cNvPr id="38" name="Скругленный прямоугольник 37">
            <a:hlinkClick r:id="rId3" action="ppaction://hlinksldjump"/>
            <a:extLst>
              <a:ext uri="{FF2B5EF4-FFF2-40B4-BE49-F238E27FC236}">
                <a16:creationId xmlns:a16="http://schemas.microsoft.com/office/drawing/2014/main" id="{423D2437-C0F6-9708-77C8-032917A40141}"/>
              </a:ext>
            </a:extLst>
          </p:cNvPr>
          <p:cNvSpPr/>
          <p:nvPr/>
        </p:nvSpPr>
        <p:spPr>
          <a:xfrm>
            <a:off x="1849330" y="1256553"/>
            <a:ext cx="1783410" cy="273844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харакетристика 04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hlinkClick r:id="rId20" action="ppaction://hlinksldjump"/>
            <a:extLst>
              <a:ext uri="{FF2B5EF4-FFF2-40B4-BE49-F238E27FC236}">
                <a16:creationId xmlns:a16="http://schemas.microsoft.com/office/drawing/2014/main" id="{746F36A0-F46C-5E8C-2C05-CC75481F2D66}"/>
              </a:ext>
            </a:extLst>
          </p:cNvPr>
          <p:cNvSpPr/>
          <p:nvPr/>
        </p:nvSpPr>
        <p:spPr>
          <a:xfrm>
            <a:off x="5024587" y="2009830"/>
            <a:ext cx="4759837" cy="263508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x-none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реализации инвестиционного профиля </a:t>
            </a:r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x-none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CE0D6-7DF6-78BC-6745-3F7E234FF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041D042B-3B53-D8B6-B4DC-E053370D7C6B}"/>
              </a:ext>
            </a:extLst>
          </p:cNvPr>
          <p:cNvSpPr/>
          <p:nvPr/>
        </p:nvSpPr>
        <p:spPr>
          <a:xfrm>
            <a:off x="5402613" y="128151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ЭКОЛОГИЯ И ТУРИЗМ</a:t>
            </a:r>
            <a:endParaRPr lang="x-none" dirty="0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94B40483-324B-CDF9-5457-8B58D46D878F}"/>
              </a:ext>
            </a:extLst>
          </p:cNvPr>
          <p:cNvSpPr/>
          <p:nvPr/>
        </p:nvSpPr>
        <p:spPr>
          <a:xfrm>
            <a:off x="516193" y="128151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ПРЕДПРИНИМАТЕЛЬСТВА</a:t>
            </a: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13238D4C-D3CA-3C40-9E20-F77BB5E78E3E}"/>
              </a:ext>
            </a:extLst>
          </p:cNvPr>
          <p:cNvSpPr/>
          <p:nvPr/>
        </p:nvSpPr>
        <p:spPr>
          <a:xfrm>
            <a:off x="3011307" y="128151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ОТКРЫТИЕ </a:t>
            </a:r>
          </a:p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НОВОГО БИЗНЕСА</a:t>
            </a:r>
            <a:endParaRPr lang="x-none" dirty="0"/>
          </a:p>
        </p:txBody>
      </p:sp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3B229075-F001-5284-9486-1B571DB05AE7}"/>
              </a:ext>
            </a:extLst>
          </p:cNvPr>
          <p:cNvSpPr/>
          <p:nvPr/>
        </p:nvSpPr>
        <p:spPr>
          <a:xfrm>
            <a:off x="5402612" y="2248260"/>
            <a:ext cx="2196000" cy="3103164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28CEE0DC-4273-C27E-8A3C-C5D1BB40E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337F781C-DC1B-0C6C-6FC9-D556840BFDCD}"/>
              </a:ext>
            </a:extLst>
          </p:cNvPr>
          <p:cNvSpPr/>
          <p:nvPr/>
        </p:nvSpPr>
        <p:spPr>
          <a:xfrm>
            <a:off x="516192" y="2233204"/>
            <a:ext cx="2196000" cy="3118219"/>
          </a:xfrm>
          <a:prstGeom prst="roundRect">
            <a:avLst>
              <a:gd name="adj" fmla="val 1153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3EB81144-74B3-A3ED-2E67-D01C2E3D9989}"/>
              </a:ext>
            </a:extLst>
          </p:cNvPr>
          <p:cNvSpPr/>
          <p:nvPr/>
        </p:nvSpPr>
        <p:spPr>
          <a:xfrm>
            <a:off x="2895353" y="2233202"/>
            <a:ext cx="2196000" cy="3118221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4730B4-A050-E830-ECD6-BBBF7E2E97D9}"/>
              </a:ext>
            </a:extLst>
          </p:cNvPr>
          <p:cNvSpPr txBox="1"/>
          <p:nvPr/>
        </p:nvSpPr>
        <p:spPr>
          <a:xfrm>
            <a:off x="601016" y="486205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НИШИ ГОРОДСКОГО ОКРУГА «ПОСЕЛОК ПАЛАНА»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F28E1C5E-2F00-951F-A7E4-795E2E7F77CE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ниши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 descr="Портфель со сплошной заливкой">
            <a:extLst>
              <a:ext uri="{FF2B5EF4-FFF2-40B4-BE49-F238E27FC236}">
                <a16:creationId xmlns:a16="http://schemas.microsoft.com/office/drawing/2014/main" id="{70EFE74E-CFED-EF9E-4E2B-C173DB5DF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256876" y="2308428"/>
            <a:ext cx="360000" cy="360000"/>
          </a:xfrm>
          <a:prstGeom prst="rect">
            <a:avLst/>
          </a:prstGeom>
        </p:spPr>
      </p:pic>
      <p:pic>
        <p:nvPicPr>
          <p:cNvPr id="12" name="Рисунок 11" descr="Приблизить со сплошной заливкой">
            <a:extLst>
              <a:ext uri="{FF2B5EF4-FFF2-40B4-BE49-F238E27FC236}">
                <a16:creationId xmlns:a16="http://schemas.microsoft.com/office/drawing/2014/main" id="{0D92D59F-443B-6676-F177-A93701E6C8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95433" y="2308428"/>
            <a:ext cx="360000" cy="360000"/>
          </a:xfrm>
          <a:prstGeom prst="rect">
            <a:avLst/>
          </a:prstGeom>
        </p:spPr>
      </p:pic>
      <p:pic>
        <p:nvPicPr>
          <p:cNvPr id="13" name="Рисунок 12" descr="Растение со сплошной заливкой">
            <a:extLst>
              <a:ext uri="{FF2B5EF4-FFF2-40B4-BE49-F238E27FC236}">
                <a16:creationId xmlns:a16="http://schemas.microsoft.com/office/drawing/2014/main" id="{04654EEF-3B11-AE1B-E554-88FA80EF1D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090803" y="2383762"/>
            <a:ext cx="360000" cy="36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45CBD2-909E-A10E-31BD-6D04FACA9677}"/>
              </a:ext>
            </a:extLst>
          </p:cNvPr>
          <p:cNvSpPr txBox="1"/>
          <p:nvPr/>
        </p:nvSpPr>
        <p:spPr>
          <a:xfrm>
            <a:off x="699011" y="2889772"/>
            <a:ext cx="1900383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Исследовательский центр для предприятий малого 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микробизнеса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Технологический центр       для предприятий малого 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микробизнеса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Бизнес-инкубатор 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производственных предприятий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Компания, оказывающая консультационную поддержку предприятиям: помощь в получении грантов, проработке проектов, поиске инвестиционных ниш и пр.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6545CB-8A76-A6A7-72FB-255EE557C593}"/>
              </a:ext>
            </a:extLst>
          </p:cNvPr>
          <p:cNvSpPr txBox="1"/>
          <p:nvPr/>
        </p:nvSpPr>
        <p:spPr>
          <a:xfrm>
            <a:off x="3043161" y="2889210"/>
            <a:ext cx="1900383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предприятия            по безотходной переработке промышленных отходов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Создание сервиса по подбору лучшего варианта логистики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Создание крупного распределительного/ логистического центра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Открытие цеха 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производству ёлочных игрушек на стекольном заводе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Создание овощной фермы 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гидропонном оборудовании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Комплексная застройка жилья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(ИЖС)</a:t>
            </a: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DCC2DF-5EF1-D88D-3BB7-59FF7AF74F4E}"/>
              </a:ext>
            </a:extLst>
          </p:cNvPr>
          <p:cNvSpPr txBox="1"/>
          <p:nvPr/>
        </p:nvSpPr>
        <p:spPr>
          <a:xfrm>
            <a:off x="5550420" y="2889772"/>
            <a:ext cx="1900383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экологичного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туризма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Развитие спортивного туризма (спортивное ориентирование на болотах)</a:t>
            </a: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гостиничного комплекса</a:t>
            </a: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4756A0"/>
              </a:buClr>
              <a:buFont typeface="+mj-lt"/>
              <a:buAutoNum type="arabicPeriod"/>
            </a:pPr>
            <a:endParaRPr lang="ru-RU" sz="9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9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6D0F4-A5B6-1C1E-A091-A3BC54777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5FF374-9DAD-11C5-A21A-6166FFF3142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ПРОРЫВНЫЕ ИНВЕСТИЦИОННЫЕ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ИДЕИ ГОРОДСКОГО ОКРУГА «ПОСЕЛОК ПАЛАНА»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3A628E0-1FA8-8DF7-BCE7-711E71EE2DC8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идеи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D560722E-0E41-32C5-464B-42B383BE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260" y="1288841"/>
            <a:ext cx="92453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Подготовлены паспорта инвестиционных идей: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- паспорт инвестиционной идеи: «Техническое перевооружение водозабора городского округа «посёлок Палана»;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Бизнес-идея: Строительство автоматизированной бесперебойной системы водозабора городского округа «посёлок Палана» (замена водоподъёмных колонн скважин № I, II, III из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нПВХ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 «Винил», строительство резервуара чистой воды объёмом 800 м3, строительство здания водозабора с центральным пультом управления, установка дизель-генератора 100 кВт с АВР). 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Цель идеи – бесперебойное водоснабжение посёлка водой питьевого качества и создание не менее  суточного запаса  – 888 м3/сутки.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В 2018 году заключен муниципальный контракт на выполнение работ по модернизации  систем измерения количества воды скважин водозабора  на сумму 762,3 млн. рублей.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-паспорт инвестиционной идеи: «Реконструкция и строительство сетей теплоснабжения городского округа «посёлок Палана»;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Бизнес идея - строительство трубопроводов централизованного отопления посёлка за счёт применения труб с тепловой изоляцией из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пенополиуретана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 в полиэтиленовой оболочке, проложенных по возможности в надземном исполнении длиной 16277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п.м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Цель идеи - снижение потребления топлива, электроэнергии и обеспечение бесперебойности теплоснабжения населения и организаций посёлка установленной мощностью 35,9 Гкал/ч.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- паспорт инвестиционной идеи: «Строительство новых очистных сооружений городского округа «посёлок Палана»;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Бизнес-идея: Строительство новых автоматизированных очистных сооружений с лабораторией производительностью 1500 м3/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сут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Цель идеи - очистка сточных вод без превышения ПДК  и безопасный сброс  очищенной воды в водоёмы высшей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рыбохозяйственной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 категории.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- паспорт инвестиционной идеи: «Строительство животноводческого комплекса на 400 голов КРС»;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Бизнес-идея (цель): 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1) повышение уровня обеспеченности населения городского округа «поселок Палана» продукцией мясного и молочного животноводства, доступной по цене и безопасной по качеству;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2) повышение конкурентоспособности молочной и мясной продукции, местного производства на внутреннем рынке;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3) создание и развитие сельскохозяйственного комплекса  в городском округе  «поселок Палана» в целях возрождения отрасли молочного и мясного животноводства. Отраслей по переработке мяса и молока;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4) развитие инфраструктуры рынка молока и молочной продукции, мяса и мясной продукции, в том числе в целях снабжения детских учреждений и учреждений социальной сферы поселка свежим мясом и молочными продуктами; </a:t>
            </a:r>
          </a:p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5) создание рабочих мест.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17893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ПЛОЩАДКИ ГОРОДСКОГО ОКРУГА «ПОСЕЛОК ПАЛАНА»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556578" y="1871639"/>
            <a:ext cx="1822499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821550" y="1951709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751112" y="2390879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ПЛОЩАДКИ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30032" y="1859376"/>
            <a:ext cx="39863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Земельный участок для строительства культурно-досугового центра "Палана"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22294" y="3418252"/>
            <a:ext cx="4190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itchFamily="34" charset="0"/>
                <a:cs typeface="Arial" pitchFamily="34" charset="0"/>
              </a:rPr>
              <a:t>Земельный участок для размещения предпринимательского агротехнического кластера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30032" y="2801203"/>
            <a:ext cx="3058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688000, Камчатский край,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Тигильский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 район,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пгт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. Палана, ул. Поротова д. 31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30032" y="4709640"/>
            <a:ext cx="3302935" cy="340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688000, Камчатский край,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Тигильский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 район, </a:t>
            </a:r>
            <a:r>
              <a:rPr lang="ru-RU" sz="800" b="1" dirty="0" err="1" smtClean="0">
                <a:latin typeface="Arial" pitchFamily="34" charset="0"/>
                <a:cs typeface="Arial" pitchFamily="34" charset="0"/>
              </a:rPr>
              <a:t>пгт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. Палана, ул. Набережная, ДОС № 1</a:t>
            </a:r>
            <a:endParaRPr lang="ru-RU" sz="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3" descr="C:\Users\user\Desktop\Безымянный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145" y="1664967"/>
            <a:ext cx="2759657" cy="1467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Desktop\м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0146" y="3486372"/>
            <a:ext cx="2759657" cy="1563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2630032" y="4341582"/>
            <a:ext cx="4190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Административное здание-625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кв.м..,хозяйственное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 здание-1456кв.м.,котельная-432 кв.м.,гараж-48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кв.м.,насосная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 48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кв.м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70EFB-A1FF-D561-3A63-16A2697A6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B9D1D969-8F86-E80D-DECA-A11A5C6E5076}"/>
              </a:ext>
            </a:extLst>
          </p:cNvPr>
          <p:cNvSpPr/>
          <p:nvPr/>
        </p:nvSpPr>
        <p:spPr>
          <a:xfrm>
            <a:off x="627016" y="1401546"/>
            <a:ext cx="2195999" cy="775597"/>
          </a:xfrm>
          <a:prstGeom prst="roundRect">
            <a:avLst>
              <a:gd name="adj" fmla="val 32405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C01CA-C287-89F8-7489-147F18CBED12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ДИАГНОСТИЧЕСКАЯ КАРТА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РАБОТЕ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ИНВЕСТОРАМИ И МЕХАНИЗМ РАБОТЬ</a:t>
            </a:r>
            <a:r>
              <a:rPr lang="en" sz="24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 НИМИ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CCC73B85-D007-B69D-B706-5E327344A476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3357558C-0A85-0117-46FB-F329604FB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FC460D8B-A2D5-EB35-FFCE-B53F28685B34}"/>
              </a:ext>
            </a:extLst>
          </p:cNvPr>
          <p:cNvSpPr/>
          <p:nvPr/>
        </p:nvSpPr>
        <p:spPr>
          <a:xfrm>
            <a:off x="2954593" y="1401546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ЕСТЬ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5C391C53-720A-96BE-9A55-A777FD939A6A}"/>
              </a:ext>
            </a:extLst>
          </p:cNvPr>
          <p:cNvSpPr/>
          <p:nvPr/>
        </p:nvSpPr>
        <p:spPr>
          <a:xfrm>
            <a:off x="620407" y="2283851"/>
            <a:ext cx="2194814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ИНФОРМИРОВАНИЕ ИНВЕСТОРОВ            И ПРЕДПРИНИМАТЕЛЕИ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263EEAE-FEDF-4B38-6170-68E3C9246E3B}"/>
              </a:ext>
            </a:extLst>
          </p:cNvPr>
          <p:cNvSpPr/>
          <p:nvPr/>
        </p:nvSpPr>
        <p:spPr>
          <a:xfrm>
            <a:off x="620406" y="287655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РАСПРЕДЕЛЕНИЕ ПЛОЩАДОК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4C6DBF16-191C-434B-8D6E-FE514DDE4EBC}"/>
              </a:ext>
            </a:extLst>
          </p:cNvPr>
          <p:cNvSpPr/>
          <p:nvPr/>
        </p:nvSpPr>
        <p:spPr>
          <a:xfrm>
            <a:off x="620406" y="346926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6883FA95-A71D-29DF-60BE-FAF5B0A60D5C}"/>
              </a:ext>
            </a:extLst>
          </p:cNvPr>
          <p:cNvSpPr/>
          <p:nvPr/>
        </p:nvSpPr>
        <p:spPr>
          <a:xfrm>
            <a:off x="620406" y="4061975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CFD6CE53-58D8-A966-7A1A-4AA928A9B291}"/>
              </a:ext>
            </a:extLst>
          </p:cNvPr>
          <p:cNvSpPr/>
          <p:nvPr/>
        </p:nvSpPr>
        <p:spPr>
          <a:xfrm>
            <a:off x="620406" y="465468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РЕШЕНИЕ И УСКОРЕНИЕ РАССМОТРЕНИЯ АДМИНИСТРАТИВНЫХ ВОПРОСОВ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C4784D0C-C0E6-CDCD-9856-24BA243718F6}"/>
              </a:ext>
            </a:extLst>
          </p:cNvPr>
          <p:cNvSpPr/>
          <p:nvPr/>
        </p:nvSpPr>
        <p:spPr>
          <a:xfrm>
            <a:off x="620406" y="524739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9D9224EF-80AA-1AB2-8E2B-866EBD1CB0E9}"/>
              </a:ext>
            </a:extLst>
          </p:cNvPr>
          <p:cNvSpPr/>
          <p:nvPr/>
        </p:nvSpPr>
        <p:spPr>
          <a:xfrm>
            <a:off x="620406" y="5840100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algn="ctr"/>
            <a:endParaRPr lang="x-none"/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B1E128B1-995E-EC41-5EB8-A39E158581E1}"/>
              </a:ext>
            </a:extLst>
          </p:cNvPr>
          <p:cNvSpPr/>
          <p:nvPr/>
        </p:nvSpPr>
        <p:spPr>
          <a:xfrm>
            <a:off x="6439596" y="1400481"/>
            <a:ext cx="334800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КАК ДОЛЖНО БЫТЬ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C2F7540E-092E-60C6-7571-A4EF5CD19B88}"/>
              </a:ext>
            </a:extLst>
          </p:cNvPr>
          <p:cNvSpPr/>
          <p:nvPr/>
        </p:nvSpPr>
        <p:spPr>
          <a:xfrm>
            <a:off x="2954593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регулярная коммуникация                         с предпринимателями (рассылки на почты предпринимателей, звонки, ежегодные встречи)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B1A71364-7219-9B02-0F5E-032DE88FD20A}"/>
              </a:ext>
            </a:extLst>
          </p:cNvPr>
          <p:cNvSpPr/>
          <p:nvPr/>
        </p:nvSpPr>
        <p:spPr>
          <a:xfrm>
            <a:off x="2954593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 всегда достаточно инвесторов для проведения тендерной процедуры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7D859C09-30DF-66FB-2753-8AF67BC2F27A}"/>
              </a:ext>
            </a:extLst>
          </p:cNvPr>
          <p:cNvSpPr/>
          <p:nvPr/>
        </p:nvSpPr>
        <p:spPr>
          <a:xfrm>
            <a:off x="2954593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B503E6F3-9BA9-736C-8997-1A19BDFDE55B}"/>
              </a:ext>
            </a:extLst>
          </p:cNvPr>
          <p:cNvSpPr/>
          <p:nvPr/>
        </p:nvSpPr>
        <p:spPr>
          <a:xfrm>
            <a:off x="2954593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90A026D4-720E-6A15-BA60-176A2D0864BE}"/>
              </a:ext>
            </a:extLst>
          </p:cNvPr>
          <p:cNvSpPr/>
          <p:nvPr/>
        </p:nvSpPr>
        <p:spPr>
          <a:xfrm>
            <a:off x="2954593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5C80F8D5-9284-0997-F20F-D5F70709BA6B}"/>
              </a:ext>
            </a:extLst>
          </p:cNvPr>
          <p:cNvSpPr/>
          <p:nvPr/>
        </p:nvSpPr>
        <p:spPr>
          <a:xfrm>
            <a:off x="2954593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587BB692-BB68-A96A-CE3E-27B0341F4A21}"/>
              </a:ext>
            </a:extLst>
          </p:cNvPr>
          <p:cNvSpPr/>
          <p:nvPr/>
        </p:nvSpPr>
        <p:spPr>
          <a:xfrm>
            <a:off x="2954593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Скругленный прямоугольник 48">
            <a:extLst>
              <a:ext uri="{FF2B5EF4-FFF2-40B4-BE49-F238E27FC236}">
                <a16:creationId xmlns:a16="http://schemas.microsoft.com/office/drawing/2014/main" id="{9AF7ABEC-783A-2BF0-D560-E0555624AD14}"/>
              </a:ext>
            </a:extLst>
          </p:cNvPr>
          <p:cNvSpPr/>
          <p:nvPr/>
        </p:nvSpPr>
        <p:spPr>
          <a:xfrm>
            <a:off x="6440781" y="228385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администрации, статьи на сайтах для инвесторов              и предпринимателей, регулярная коммуникация</a:t>
            </a:r>
            <a:r>
              <a:rPr kumimoji="0" lang="en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с предпринимателями (почтовая рассылка, звонки,       общий чат администрации с предпринимателями)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:a16="http://schemas.microsoft.com/office/drawing/2014/main" id="{773E7195-35FF-216B-640A-E84CFD06B73E}"/>
              </a:ext>
            </a:extLst>
          </p:cNvPr>
          <p:cNvSpPr/>
          <p:nvPr/>
        </p:nvSpPr>
        <p:spPr>
          <a:xfrm>
            <a:off x="6440781" y="287655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инвесторов для распределения площадок через тендерную процедуру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Скругленный прямоугольник 53">
            <a:extLst>
              <a:ext uri="{FF2B5EF4-FFF2-40B4-BE49-F238E27FC236}">
                <a16:creationId xmlns:a16="http://schemas.microsoft.com/office/drawing/2014/main" id="{28F6FF4D-AEED-8AB5-6849-0B7A290DC785}"/>
              </a:ext>
            </a:extLst>
          </p:cNvPr>
          <p:cNvSpPr/>
          <p:nvPr/>
        </p:nvSpPr>
        <p:spPr>
          <a:xfrm>
            <a:off x="6440781" y="346926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4DA3611C-DDED-E11A-A341-EB83BDAB6CA0}"/>
              </a:ext>
            </a:extLst>
          </p:cNvPr>
          <p:cNvSpPr/>
          <p:nvPr/>
        </p:nvSpPr>
        <p:spPr>
          <a:xfrm>
            <a:off x="6440781" y="4061975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421A2ED1-F024-4A7A-BD56-4C7BB30C0C67}"/>
              </a:ext>
            </a:extLst>
          </p:cNvPr>
          <p:cNvSpPr/>
          <p:nvPr/>
        </p:nvSpPr>
        <p:spPr>
          <a:xfrm>
            <a:off x="6440781" y="465468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Личное сопровождение и контроль инвестиционным уполномоченным каждого крупного проекта на всех  стадиях его реализации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472E3AEB-A774-97BE-7C3F-BB05307E9C51}"/>
              </a:ext>
            </a:extLst>
          </p:cNvPr>
          <p:cNvSpPr/>
          <p:nvPr/>
        </p:nvSpPr>
        <p:spPr>
          <a:xfrm>
            <a:off x="6440781" y="524739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0" name="Скругленный прямоугольник 59">
            <a:extLst>
              <a:ext uri="{FF2B5EF4-FFF2-40B4-BE49-F238E27FC236}">
                <a16:creationId xmlns:a16="http://schemas.microsoft.com/office/drawing/2014/main" id="{D8C2B90C-11F2-8D2A-7A16-7C26268DC58F}"/>
              </a:ext>
            </a:extLst>
          </p:cNvPr>
          <p:cNvSpPr/>
          <p:nvPr/>
        </p:nvSpPr>
        <p:spPr>
          <a:xfrm>
            <a:off x="6440781" y="5840100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9" name="Рисунок 68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46C043A9-712E-86AC-3639-5FC5E87C4D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8998" y="2343541"/>
            <a:ext cx="365554" cy="365554"/>
          </a:xfrm>
          <a:prstGeom prst="rect">
            <a:avLst/>
          </a:prstGeom>
        </p:spPr>
      </p:pic>
      <p:pic>
        <p:nvPicPr>
          <p:cNvPr id="85" name="Рисунок 8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D02FAB9C-22E8-D5B8-E9CB-04F444497F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2937871"/>
            <a:ext cx="365554" cy="365554"/>
          </a:xfrm>
          <a:prstGeom prst="rect">
            <a:avLst/>
          </a:prstGeom>
        </p:spPr>
      </p:pic>
      <p:pic>
        <p:nvPicPr>
          <p:cNvPr id="87" name="Рисунок 86" descr="Запрещено со сплошной заливкой">
            <a:extLst>
              <a:ext uri="{FF2B5EF4-FFF2-40B4-BE49-F238E27FC236}">
                <a16:creationId xmlns:a16="http://schemas.microsoft.com/office/drawing/2014/main" id="{8C5D4674-72C2-BE20-90E9-ACE14708A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3866" y="2937871"/>
            <a:ext cx="360000" cy="360000"/>
          </a:xfrm>
          <a:prstGeom prst="rect">
            <a:avLst/>
          </a:prstGeom>
        </p:spPr>
      </p:pic>
      <p:sp>
        <p:nvSpPr>
          <p:cNvPr id="88" name="Скругленный прямоугольник 87">
            <a:extLst>
              <a:ext uri="{FF2B5EF4-FFF2-40B4-BE49-F238E27FC236}">
                <a16:creationId xmlns:a16="http://schemas.microsoft.com/office/drawing/2014/main" id="{EB6B743D-795C-9F66-43B5-0D7D12A5B711}"/>
              </a:ext>
            </a:extLst>
          </p:cNvPr>
          <p:cNvSpPr/>
          <p:nvPr/>
        </p:nvSpPr>
        <p:spPr>
          <a:xfrm>
            <a:off x="619221" y="3475239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ИНФРАСТРУКТУРА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ИНВЕСТИЦИОННЫХ ПЛОЩАДКАХ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6A51D4D3-64AC-23A3-E627-9D01F40E6EB2}"/>
              </a:ext>
            </a:extLst>
          </p:cNvPr>
          <p:cNvSpPr/>
          <p:nvPr/>
        </p:nvSpPr>
        <p:spPr>
          <a:xfrm>
            <a:off x="619221" y="4067947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ИНВЕСТОРАМИ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БЕЗ ИНВЕСТИЦИОННОГО ПЛАНА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Скругленный прямоугольник 89">
            <a:extLst>
              <a:ext uri="{FF2B5EF4-FFF2-40B4-BE49-F238E27FC236}">
                <a16:creationId xmlns:a16="http://schemas.microsoft.com/office/drawing/2014/main" id="{51447579-5086-5E11-AF44-D45DBDED33A5}"/>
              </a:ext>
            </a:extLst>
          </p:cNvPr>
          <p:cNvSpPr/>
          <p:nvPr/>
        </p:nvSpPr>
        <p:spPr>
          <a:xfrm>
            <a:off x="2953408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инфраструктуры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Скругленный прямоугольник 90">
            <a:extLst>
              <a:ext uri="{FF2B5EF4-FFF2-40B4-BE49-F238E27FC236}">
                <a16:creationId xmlns:a16="http://schemas.microsoft.com/office/drawing/2014/main" id="{7C9486C7-ED75-2FF8-33C8-C0332847A33F}"/>
              </a:ext>
            </a:extLst>
          </p:cNvPr>
          <p:cNvSpPr/>
          <p:nvPr/>
        </p:nvSpPr>
        <p:spPr>
          <a:xfrm>
            <a:off x="2953408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Проводятся переговоры и осмотр инвестиционных площадок по запросу инвестора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Скругленный прямоугольник 91">
            <a:extLst>
              <a:ext uri="{FF2B5EF4-FFF2-40B4-BE49-F238E27FC236}">
                <a16:creationId xmlns:a16="http://schemas.microsoft.com/office/drawing/2014/main" id="{CD48F55F-F4ED-4364-E95B-98D535EDD6D8}"/>
              </a:ext>
            </a:extLst>
          </p:cNvPr>
          <p:cNvSpPr/>
          <p:nvPr/>
        </p:nvSpPr>
        <p:spPr>
          <a:xfrm>
            <a:off x="6439596" y="3475239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инженерной и транспортной инфраструктуры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 прихода инвестора на объект с целью экономии времени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id="{474725A6-A4DD-6C99-3AE6-2DBC5A8F19E9}"/>
              </a:ext>
            </a:extLst>
          </p:cNvPr>
          <p:cNvSpPr/>
          <p:nvPr/>
        </p:nvSpPr>
        <p:spPr>
          <a:xfrm>
            <a:off x="6439596" y="4067947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проектной команды, которая составляет инвестиционные планы и выводит проекты на площадки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" name="Рисунок 9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E9E74D18-DDA5-DE48-E379-764E35F176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17813" y="3534929"/>
            <a:ext cx="365554" cy="365554"/>
          </a:xfrm>
          <a:prstGeom prst="rect">
            <a:avLst/>
          </a:prstGeom>
        </p:spPr>
      </p:pic>
      <p:pic>
        <p:nvPicPr>
          <p:cNvPr id="98" name="Рисунок 97" descr="Запрещено со сплошной заливкой">
            <a:extLst>
              <a:ext uri="{FF2B5EF4-FFF2-40B4-BE49-F238E27FC236}">
                <a16:creationId xmlns:a16="http://schemas.microsoft.com/office/drawing/2014/main" id="{89EEB087-2E1A-1414-262C-D847E8EB21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26071" y="3534929"/>
            <a:ext cx="360000" cy="360000"/>
          </a:xfrm>
          <a:prstGeom prst="rect">
            <a:avLst/>
          </a:prstGeom>
        </p:spPr>
      </p:pic>
      <p:pic>
        <p:nvPicPr>
          <p:cNvPr id="101" name="Рисунок 10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F0861CB6-9A84-DCF6-9F71-4B695945A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4423" y="4129259"/>
            <a:ext cx="365554" cy="365554"/>
          </a:xfrm>
          <a:prstGeom prst="rect">
            <a:avLst/>
          </a:prstGeom>
        </p:spPr>
      </p:pic>
      <p:pic>
        <p:nvPicPr>
          <p:cNvPr id="103" name="Рисунок 102" descr="Запрещено со сплошной заливкой">
            <a:extLst>
              <a:ext uri="{FF2B5EF4-FFF2-40B4-BE49-F238E27FC236}">
                <a16:creationId xmlns:a16="http://schemas.microsoft.com/office/drawing/2014/main" id="{A4B94F7A-4BBC-A983-F42D-DD285B7097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2681" y="4129259"/>
            <a:ext cx="360000" cy="36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8F2C9022-10A3-0D35-CA05-80E92637D0EB}"/>
              </a:ext>
            </a:extLst>
          </p:cNvPr>
          <p:cNvSpPr/>
          <p:nvPr/>
        </p:nvSpPr>
        <p:spPr>
          <a:xfrm>
            <a:off x="628201" y="5249203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ПОТЕНЦИАЛЬНЫМИ ИНВЕСТОРАМИ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Скругленный прямоугольник 105">
            <a:extLst>
              <a:ext uri="{FF2B5EF4-FFF2-40B4-BE49-F238E27FC236}">
                <a16:creationId xmlns:a16="http://schemas.microsoft.com/office/drawing/2014/main" id="{13BF7DE7-719C-8EA1-6A8B-47FABDE54711}"/>
              </a:ext>
            </a:extLst>
          </p:cNvPr>
          <p:cNvSpPr/>
          <p:nvPr/>
        </p:nvSpPr>
        <p:spPr>
          <a:xfrm>
            <a:off x="628201" y="5841911"/>
            <a:ext cx="2195999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РАБОТА С РЕАЛИЗОВАННЫМИ ПРОЕКТАМИ НА ИНВЕСТИЦИОННЫХ ПЛОЩАДКАХ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Скругленный прямоугольник 107">
            <a:extLst>
              <a:ext uri="{FF2B5EF4-FFF2-40B4-BE49-F238E27FC236}">
                <a16:creationId xmlns:a16="http://schemas.microsoft.com/office/drawing/2014/main" id="{AD24024F-306A-2906-6186-DF6244617AD9}"/>
              </a:ext>
            </a:extLst>
          </p:cNvPr>
          <p:cNvSpPr/>
          <p:nvPr/>
        </p:nvSpPr>
        <p:spPr>
          <a:xfrm>
            <a:off x="2962388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                   при возникновении интереса с их стороны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id="{056BF571-D559-1AE5-97A9-339C60CDBD58}"/>
              </a:ext>
            </a:extLst>
          </p:cNvPr>
          <p:cNvSpPr/>
          <p:nvPr/>
        </p:nvSpPr>
        <p:spPr>
          <a:xfrm>
            <a:off x="2962388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C659C721-60D7-16F6-22C9-5D4F85D947F4}"/>
              </a:ext>
            </a:extLst>
          </p:cNvPr>
          <p:cNvSpPr/>
          <p:nvPr/>
        </p:nvSpPr>
        <p:spPr>
          <a:xfrm>
            <a:off x="6448576" y="5249203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Подготовка к возможному приходу инвесторов, создание информационно-аналитических буклетов, сохранение контактов потенциальных инвесторов, составления списка для дальнейшей регулярной коммуникации 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id="{BC0EC73D-8ED4-29A5-781D-A7DA2ACB84DB}"/>
              </a:ext>
            </a:extLst>
          </p:cNvPr>
          <p:cNvSpPr/>
          <p:nvPr/>
        </p:nvSpPr>
        <p:spPr>
          <a:xfrm>
            <a:off x="6448576" y="5841911"/>
            <a:ext cx="3348000" cy="486000"/>
          </a:xfrm>
          <a:prstGeom prst="roundRect">
            <a:avLst>
              <a:gd name="adj" fmla="val 500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Регулярная обратная связь и помощь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дальнейшим развитием в случае необходимости</a:t>
            </a:r>
            <a:endParaRPr kumimoji="0" lang="x-none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5" name="Рисунок 11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08802114-ACA9-8001-E871-C9FE72E051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3403" y="4717807"/>
            <a:ext cx="365554" cy="365554"/>
          </a:xfrm>
          <a:prstGeom prst="rect">
            <a:avLst/>
          </a:prstGeom>
        </p:spPr>
      </p:pic>
      <p:pic>
        <p:nvPicPr>
          <p:cNvPr id="126" name="Рисунок 12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1BA9EACC-0D27-26F9-309F-401843F56B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25608" y="5314865"/>
            <a:ext cx="365554" cy="365554"/>
          </a:xfrm>
          <a:prstGeom prst="rect">
            <a:avLst/>
          </a:prstGeom>
        </p:spPr>
      </p:pic>
      <p:pic>
        <p:nvPicPr>
          <p:cNvPr id="128" name="Рисунок 127" descr="Запрещено со сплошной заливкой">
            <a:extLst>
              <a:ext uri="{FF2B5EF4-FFF2-40B4-BE49-F238E27FC236}">
                <a16:creationId xmlns:a16="http://schemas.microsoft.com/office/drawing/2014/main" id="{C614B3DA-E67F-533B-8DF9-549B5A712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033866" y="5314865"/>
            <a:ext cx="360000" cy="360000"/>
          </a:xfrm>
          <a:prstGeom prst="rect">
            <a:avLst/>
          </a:prstGeom>
        </p:spPr>
      </p:pic>
      <p:pic>
        <p:nvPicPr>
          <p:cNvPr id="131" name="Рисунок 130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6FC59EA5-C4D0-C533-25A3-9C1D5B723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32218" y="5909195"/>
            <a:ext cx="365554" cy="365554"/>
          </a:xfrm>
          <a:prstGeom prst="rect">
            <a:avLst/>
          </a:prstGeom>
        </p:spPr>
      </p:pic>
      <p:pic>
        <p:nvPicPr>
          <p:cNvPr id="134" name="Рисунок 133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59FADAC9-EB60-3542-155B-F21BD309B3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2343541"/>
            <a:ext cx="365554" cy="365554"/>
          </a:xfrm>
          <a:prstGeom prst="rect">
            <a:avLst/>
          </a:prstGeom>
        </p:spPr>
      </p:pic>
      <p:pic>
        <p:nvPicPr>
          <p:cNvPr id="135" name="Рисунок 134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9E3DFFFC-8EDA-1F00-338B-DD8E006DD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4717807"/>
            <a:ext cx="365554" cy="365554"/>
          </a:xfrm>
          <a:prstGeom prst="rect">
            <a:avLst/>
          </a:prstGeom>
        </p:spPr>
      </p:pic>
      <p:pic>
        <p:nvPicPr>
          <p:cNvPr id="136" name="Рисунок 135" descr="Значок &quot;Галочка1&quot; со сплошной заливкой">
            <a:extLst>
              <a:ext uri="{FF2B5EF4-FFF2-40B4-BE49-F238E27FC236}">
                <a16:creationId xmlns:a16="http://schemas.microsoft.com/office/drawing/2014/main" id="{796FE730-BFA9-E2F5-28DD-287C9158C1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033866" y="5909195"/>
            <a:ext cx="365554" cy="365554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0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27016" y="1155252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15" name="Скругленный прямоугольник 114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826638" y="2294159"/>
            <a:ext cx="1290726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7" name="Скругленный прямоугольник 236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5896797" y="2940690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3" name="Скругленный прямоугольник 232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7647305" y="1155252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0" name="Скругленный прямоугольник 229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5896797" y="1155252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1" name="Скругленный прямоугольник 230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4146428" y="1155252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2" name="Скругленный прямоугольник 231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27016" y="2940690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29" name="Скругленный прямоугольник 228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2390664" y="1155252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27" name="Скругленный прямоугольник 226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2390664" y="2940690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5" name="Скругленный прямоугольник 234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4146428" y="4717661"/>
            <a:ext cx="1683083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6" name="Скругленный прямоугольник 235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7647305" y="2940690"/>
            <a:ext cx="1692211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8" name="Скругленный прямоугольник 237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5896797" y="4717661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39" name="Скругленный прямоугольник 238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4146428" y="2940690"/>
            <a:ext cx="1689970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94" name="Скругленный прямоугольник 293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27016" y="4717661"/>
            <a:ext cx="1692211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04" name="Скругленный прямоугольник 303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2390664" y="4717661"/>
            <a:ext cx="1692211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09" name="Скругленный прямоугольник 308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7647305" y="4717661"/>
            <a:ext cx="1692211" cy="1719220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>
              <a:solidFill>
                <a:srgbClr val="4756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754441"/>
            <a:ext cx="411277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ИНСТИТУТЫ ПОДДЕРЖКИ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367892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334845"/>
              </p:ext>
            </p:extLst>
          </p:nvPr>
        </p:nvGraphicFramePr>
        <p:xfrm>
          <a:off x="1069615" y="1404816"/>
          <a:ext cx="804773" cy="245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2" name="CorelDRAW" r:id="rId4" imgW="1384139" imgH="422196" progId="CorelDraw.Graphic.24">
                  <p:embed/>
                </p:oleObj>
              </mc:Choice>
              <mc:Fallback>
                <p:oleObj name="CorelDRAW" r:id="rId4" imgW="1384139" imgH="422196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615" y="1404816"/>
                        <a:ext cx="804773" cy="2454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9186673"/>
              </p:ext>
            </p:extLst>
          </p:nvPr>
        </p:nvGraphicFramePr>
        <p:xfrm>
          <a:off x="2702865" y="1399533"/>
          <a:ext cx="1065568" cy="256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3" name="CorelDRAW" r:id="rId6" imgW="3356368" imgH="805815" progId="CorelDraw.Graphic.24">
                  <p:embed/>
                </p:oleObj>
              </mc:Choice>
              <mc:Fallback>
                <p:oleObj name="CorelDRAW" r:id="rId6" imgW="3356368" imgH="805815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02865" y="1399533"/>
                        <a:ext cx="1065568" cy="256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820581" y="1712353"/>
            <a:ext cx="13028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АО «Корпорация развития Камчатки»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2442720" y="1712353"/>
            <a:ext cx="15858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АО «Корпорация развития Дальнего Востока и Арктики»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4227136" y="1712353"/>
            <a:ext cx="152855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АНО «Камчатский центр поддержки предпринимательства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5940547" y="1712353"/>
            <a:ext cx="158922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МКК Государственный фонд поддержки предпринимательства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7578238" y="1712353"/>
            <a:ext cx="1828104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Гарантийный фонд развития</a:t>
            </a:r>
          </a:p>
          <a:p>
            <a:pPr algn="ctr"/>
            <a:r>
              <a:rPr lang="ru-RU" sz="750" b="1" dirty="0"/>
              <a:t>предпринимательства Камчатского края</a:t>
            </a:r>
          </a:p>
        </p:txBody>
      </p:sp>
      <p:sp>
        <p:nvSpPr>
          <p:cNvPr id="173" name="Прямоугольник 172"/>
          <p:cNvSpPr/>
          <p:nvPr/>
        </p:nvSpPr>
        <p:spPr>
          <a:xfrm>
            <a:off x="743333" y="3507235"/>
            <a:ext cx="14573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Фонд развития промышленности</a:t>
            </a:r>
          </a:p>
          <a:p>
            <a:pPr algn="ctr"/>
            <a:endParaRPr lang="ru-RU" sz="750" b="1" dirty="0"/>
          </a:p>
          <a:p>
            <a:pPr algn="ctr"/>
            <a:r>
              <a:rPr lang="ru-RU" sz="750" b="1" dirty="0"/>
              <a:t>Региональный ФРП</a:t>
            </a:r>
          </a:p>
        </p:txBody>
      </p:sp>
      <p:graphicFrame>
        <p:nvGraphicFramePr>
          <p:cNvPr id="194" name="Объект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805191"/>
              </p:ext>
            </p:extLst>
          </p:nvPr>
        </p:nvGraphicFramePr>
        <p:xfrm>
          <a:off x="1130950" y="3212286"/>
          <a:ext cx="682102" cy="2091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4" name="CorelDRAW" r:id="rId8" imgW="1387503" imgH="425870" progId="CorelDraw.Graphic.24">
                  <p:embed/>
                </p:oleObj>
              </mc:Choice>
              <mc:Fallback>
                <p:oleObj name="CorelDRAW" r:id="rId8" imgW="1387503" imgH="425870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30950" y="3212286"/>
                        <a:ext cx="682102" cy="2091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58191"/>
              </p:ext>
            </p:extLst>
          </p:nvPr>
        </p:nvGraphicFramePr>
        <p:xfrm>
          <a:off x="4612001" y="1350556"/>
          <a:ext cx="758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5" name="CorelDRAW" r:id="rId10" imgW="1569465" imgH="735704" progId="CorelDraw.Graphic.24">
                  <p:embed/>
                </p:oleObj>
              </mc:Choice>
              <mc:Fallback>
                <p:oleObj name="CorelDRAW" r:id="rId10" imgW="1569465" imgH="735704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612001" y="1350556"/>
                        <a:ext cx="758825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897966" y="2362674"/>
            <a:ext cx="114807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investkamchatka.ru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991031" y="2362674"/>
            <a:ext cx="5341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erdc.ru</a:t>
            </a:r>
            <a:endParaRPr lang="ru-RU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4475646" y="2362674"/>
            <a:ext cx="103153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мойбизнес41.рф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40871" y="2362674"/>
            <a:ext cx="8018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kamfond.ru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182750" y="2362674"/>
            <a:ext cx="61908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gfkam.ru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4" name="Объект 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260396"/>
              </p:ext>
            </p:extLst>
          </p:nvPr>
        </p:nvGraphicFramePr>
        <p:xfrm>
          <a:off x="6362370" y="1350556"/>
          <a:ext cx="758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6" name="CorelDRAW" r:id="rId12" imgW="1569465" imgH="735704" progId="CorelDraw.Graphic.24">
                  <p:embed/>
                </p:oleObj>
              </mc:Choice>
              <mc:Fallback>
                <p:oleObj name="CorelDRAW" r:id="rId12" imgW="1569465" imgH="735704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62370" y="1350556"/>
                        <a:ext cx="758825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1" name="Прямоугольник 240"/>
          <p:cNvSpPr/>
          <p:nvPr/>
        </p:nvSpPr>
        <p:spPr>
          <a:xfrm>
            <a:off x="2448425" y="3507235"/>
            <a:ext cx="158585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Союз «Торгово-промышленная палата  «Камчатского края»</a:t>
            </a:r>
          </a:p>
        </p:txBody>
      </p:sp>
      <p:graphicFrame>
        <p:nvGraphicFramePr>
          <p:cNvPr id="242" name="Объект 2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5679084"/>
              </p:ext>
            </p:extLst>
          </p:nvPr>
        </p:nvGraphicFramePr>
        <p:xfrm>
          <a:off x="3108211" y="3138375"/>
          <a:ext cx="254876" cy="356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" name="CorelDRAW" r:id="rId13" imgW="535490" imgH="748869" progId="CorelDraw.Graphic.24">
                  <p:embed/>
                </p:oleObj>
              </mc:Choice>
              <mc:Fallback>
                <p:oleObj name="CorelDRAW" r:id="rId13" imgW="535490" imgH="748869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08211" y="3138375"/>
                        <a:ext cx="254876" cy="356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3" name="Прямоугольник 242"/>
          <p:cNvSpPr/>
          <p:nvPr/>
        </p:nvSpPr>
        <p:spPr>
          <a:xfrm>
            <a:off x="4227136" y="3507235"/>
            <a:ext cx="152855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Центр поддержки экспорта</a:t>
            </a:r>
          </a:p>
          <a:p>
            <a:pPr algn="ctr"/>
            <a:r>
              <a:rPr lang="ru-RU" sz="750" b="1" dirty="0"/>
              <a:t>Камчатского края</a:t>
            </a:r>
          </a:p>
        </p:txBody>
      </p:sp>
      <p:pic>
        <p:nvPicPr>
          <p:cNvPr id="245" name="Picture 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6868" y="3118307"/>
            <a:ext cx="649090" cy="39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" name="Прямоугольник 253"/>
          <p:cNvSpPr/>
          <p:nvPr/>
        </p:nvSpPr>
        <p:spPr>
          <a:xfrm>
            <a:off x="1071090" y="4128816"/>
            <a:ext cx="8018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kamfond.ru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680048" y="4128816"/>
            <a:ext cx="111120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kamchatka.tpprf.ru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4515161" y="4128816"/>
            <a:ext cx="95250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kamexport41.ru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22863" y="4128816"/>
            <a:ext cx="12378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kamgov.ru/</a:t>
            </a:r>
            <a:r>
              <a:rPr lang="ru-R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minselhoz</a:t>
            </a:r>
            <a:endParaRPr lang="ru-RU" sz="20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7914566" y="4128816"/>
            <a:ext cx="115768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kamgov.ru/</a:t>
            </a:r>
            <a:r>
              <a:rPr lang="ru-R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minecon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Прямоугольник 249"/>
          <p:cNvSpPr/>
          <p:nvPr/>
        </p:nvSpPr>
        <p:spPr>
          <a:xfrm>
            <a:off x="7789858" y="3507235"/>
            <a:ext cx="140486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Министерство экономического развития Камчатского края</a:t>
            </a:r>
          </a:p>
        </p:txBody>
      </p:sp>
      <p:sp>
        <p:nvSpPr>
          <p:cNvPr id="246" name="Прямоугольник 245"/>
          <p:cNvSpPr/>
          <p:nvPr/>
        </p:nvSpPr>
        <p:spPr>
          <a:xfrm>
            <a:off x="5875329" y="3507235"/>
            <a:ext cx="171965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Министерство сельского хозяйства, пищевой и перерабатывающей промышленности Камчатского края</a:t>
            </a:r>
          </a:p>
          <a:p>
            <a:pPr algn="ctr"/>
            <a:endParaRPr lang="ru-RU" sz="750" b="1" dirty="0"/>
          </a:p>
        </p:txBody>
      </p:sp>
      <p:graphicFrame>
        <p:nvGraphicFramePr>
          <p:cNvPr id="267" name="Объект 2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746538"/>
              </p:ext>
            </p:extLst>
          </p:nvPr>
        </p:nvGraphicFramePr>
        <p:xfrm>
          <a:off x="6591006" y="3138375"/>
          <a:ext cx="301552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8" name="CorelDRAW" r:id="rId16" imgW="350775" imgH="419440" progId="CorelDraw.Graphic.24">
                  <p:embed/>
                </p:oleObj>
              </mc:Choice>
              <mc:Fallback>
                <p:oleObj name="CorelDRAW" r:id="rId16" imgW="350775" imgH="419440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91006" y="3138375"/>
                        <a:ext cx="301552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" name="Прямоугольник 286"/>
          <p:cNvSpPr/>
          <p:nvPr/>
        </p:nvSpPr>
        <p:spPr>
          <a:xfrm>
            <a:off x="6025393" y="5345130"/>
            <a:ext cx="14195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Министерство образования Камчатского края</a:t>
            </a:r>
          </a:p>
        </p:txBody>
      </p:sp>
      <p:sp>
        <p:nvSpPr>
          <p:cNvPr id="285" name="Прямоугольник 284"/>
          <p:cNvSpPr/>
          <p:nvPr/>
        </p:nvSpPr>
        <p:spPr>
          <a:xfrm>
            <a:off x="4229627" y="5345130"/>
            <a:ext cx="151232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Министерство имущественных и земельных отношений Камчатского края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377866" y="5909898"/>
            <a:ext cx="12202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kamgov.ru/</a:t>
            </a:r>
            <a:r>
              <a:rPr lang="ru-R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mingosim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146106" y="5909898"/>
            <a:ext cx="119135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kamgov.ru/</a:t>
            </a:r>
            <a:r>
              <a:rPr lang="ru-R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minobraz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885460" y="5909898"/>
            <a:ext cx="11753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kamgov.ru/</a:t>
            </a:r>
            <a:r>
              <a:rPr lang="ru-R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agzanya</a:t>
            </a:r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Прямоугольник 294"/>
          <p:cNvSpPr/>
          <p:nvPr/>
        </p:nvSpPr>
        <p:spPr>
          <a:xfrm>
            <a:off x="758212" y="5345130"/>
            <a:ext cx="14292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Министерство труда</a:t>
            </a:r>
          </a:p>
          <a:p>
            <a:pPr algn="ctr"/>
            <a:r>
              <a:rPr lang="ru-RU" sz="750" b="1" dirty="0"/>
              <a:t>и развития кадрового потенциала Камчатского края</a:t>
            </a:r>
          </a:p>
        </p:txBody>
      </p:sp>
      <p:sp>
        <p:nvSpPr>
          <p:cNvPr id="306" name="Прямоугольник 305"/>
          <p:cNvSpPr/>
          <p:nvPr/>
        </p:nvSpPr>
        <p:spPr>
          <a:xfrm>
            <a:off x="2711453" y="5909898"/>
            <a:ext cx="10534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kamgov.ru/</a:t>
            </a:r>
            <a:r>
              <a:rPr lang="ru-RU" sz="800" b="1" dirty="0" err="1">
                <a:latin typeface="Arial" panose="020B0604020202020204" pitchFamily="34" charset="0"/>
                <a:cs typeface="Arial" panose="020B0604020202020204" pitchFamily="34" charset="0"/>
              </a:rPr>
              <a:t>mintur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Прямоугольник 304"/>
          <p:cNvSpPr/>
          <p:nvPr/>
        </p:nvSpPr>
        <p:spPr>
          <a:xfrm>
            <a:off x="2634962" y="5345130"/>
            <a:ext cx="120137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50" b="1" dirty="0"/>
              <a:t>Министерство туризма Камчатского края</a:t>
            </a:r>
          </a:p>
        </p:txBody>
      </p:sp>
      <p:sp>
        <p:nvSpPr>
          <p:cNvPr id="311" name="Прямоугольник 310"/>
          <p:cNvSpPr/>
          <p:nvPr/>
        </p:nvSpPr>
        <p:spPr>
          <a:xfrm>
            <a:off x="7969090" y="5909898"/>
            <a:ext cx="10759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" b="1" dirty="0">
                <a:latin typeface="Arial" panose="020B0604020202020204" pitchFamily="34" charset="0"/>
                <a:cs typeface="Arial" panose="020B0604020202020204" pitchFamily="34" charset="0"/>
              </a:rPr>
              <a:t>https://palana.org/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Прямоугольник 309"/>
          <p:cNvSpPr/>
          <p:nvPr/>
        </p:nvSpPr>
        <p:spPr>
          <a:xfrm>
            <a:off x="7911063" y="5345130"/>
            <a:ext cx="11197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/>
              <a:t>Городской округ поселок Палана</a:t>
            </a:r>
            <a:r>
              <a:rPr lang="ru-RU" sz="800" b="1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ru-RU" sz="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5" name="Скругленный прямоугольник 334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315398" y="267384"/>
            <a:ext cx="2989252" cy="738073"/>
          </a:xfrm>
          <a:prstGeom prst="roundRect">
            <a:avLst>
              <a:gd name="adj" fmla="val 29452"/>
            </a:avLst>
          </a:prstGeom>
          <a:noFill/>
          <a:ln w="127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algn="ctr"/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6" name="Группа 335"/>
          <p:cNvGrpSpPr/>
          <p:nvPr/>
        </p:nvGrpSpPr>
        <p:grpSpPr>
          <a:xfrm>
            <a:off x="6350744" y="331679"/>
            <a:ext cx="2753762" cy="615553"/>
            <a:chOff x="5976042" y="331679"/>
            <a:chExt cx="2753762" cy="615553"/>
          </a:xfrm>
        </p:grpSpPr>
        <p:sp>
          <p:nvSpPr>
            <p:cNvPr id="337" name="Прямоугольник 336"/>
            <p:cNvSpPr/>
            <p:nvPr/>
          </p:nvSpPr>
          <p:spPr>
            <a:xfrm>
              <a:off x="5976042" y="331679"/>
              <a:ext cx="2361668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Полная информация обо всех мерах поддержки на </a:t>
              </a:r>
              <a:r>
                <a:rPr lang="ru-RU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Инвестпортале</a:t>
              </a:r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Камчатского края</a:t>
              </a:r>
            </a:p>
            <a:p>
              <a:r>
                <a:rPr lang="en-US" sz="1000" b="1" dirty="0">
                  <a:solidFill>
                    <a:srgbClr val="4756A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INVESTKAMCHATKA.RU</a:t>
              </a:r>
              <a:endParaRPr lang="ru-RU" sz="1000" dirty="0">
                <a:solidFill>
                  <a:srgbClr val="4756A0"/>
                </a:solidFill>
                <a:latin typeface="Arial Black" panose="020B0A04020102020204" pitchFamily="34" charset="0"/>
              </a:endParaRPr>
            </a:p>
          </p:txBody>
        </p:sp>
        <p:graphicFrame>
          <p:nvGraphicFramePr>
            <p:cNvPr id="338" name="Объект 3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1637167"/>
                </p:ext>
              </p:extLst>
            </p:nvPr>
          </p:nvGraphicFramePr>
          <p:xfrm>
            <a:off x="8129678" y="346426"/>
            <a:ext cx="600126" cy="600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59" name="CorelDRAW" r:id="rId18" imgW="717146" imgH="717947" progId="CorelDraw.Graphic.24">
                    <p:embed/>
                  </p:oleObj>
                </mc:Choice>
                <mc:Fallback>
                  <p:oleObj name="CorelDRAW" r:id="rId18" imgW="717146" imgH="717947" progId="CorelDraw.Graphic.2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8129678" y="346426"/>
                          <a:ext cx="600126" cy="6001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6" name="Скругленный прямоугольник 115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2847565" y="2291980"/>
            <a:ext cx="776168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17" name="Скругленный прямоугольник 116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4392666" y="2293546"/>
            <a:ext cx="1197494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18" name="Скругленный прямоугольник 117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236743" y="2291367"/>
            <a:ext cx="1010078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21" name="Скругленный прямоугольник 120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8069180" y="2293585"/>
            <a:ext cx="846220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22" name="Скругленный прямоугольник 121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971364" y="4057525"/>
            <a:ext cx="1001274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2607052" y="4057525"/>
            <a:ext cx="1257194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24" name="Скругленный прямоугольник 123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4428610" y="4057525"/>
            <a:ext cx="1125606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091898" y="4057525"/>
            <a:ext cx="1299768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7832440" y="4057525"/>
            <a:ext cx="1321940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828878" y="5846302"/>
            <a:ext cx="1288486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28" name="Скругленный прямоугольник 127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2623014" y="5846302"/>
            <a:ext cx="1252086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29" name="Скругленный прямоугольник 128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4338690" y="5846302"/>
            <a:ext cx="1298558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30" name="Скругленный прямоугольник 129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103217" y="5846302"/>
            <a:ext cx="1277130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31" name="Скругленный прямоугольник 130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8098619" y="5846302"/>
            <a:ext cx="789582" cy="3426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D1D1D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graphicFrame>
        <p:nvGraphicFramePr>
          <p:cNvPr id="132" name="Объект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665785"/>
              </p:ext>
            </p:extLst>
          </p:nvPr>
        </p:nvGraphicFramePr>
        <p:xfrm>
          <a:off x="8351122" y="3145409"/>
          <a:ext cx="301552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0" name="CorelDRAW" r:id="rId20" imgW="350775" imgH="419440" progId="CorelDraw.Graphic.24">
                  <p:embed/>
                </p:oleObj>
              </mc:Choice>
              <mc:Fallback>
                <p:oleObj name="CorelDRAW" r:id="rId20" imgW="350775" imgH="419440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51122" y="3145409"/>
                        <a:ext cx="301552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Объект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153831"/>
              </p:ext>
            </p:extLst>
          </p:nvPr>
        </p:nvGraphicFramePr>
        <p:xfrm>
          <a:off x="6591006" y="4946899"/>
          <a:ext cx="301552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1" name="CorelDRAW" r:id="rId21" imgW="350775" imgH="419440" progId="CorelDraw.Graphic.24">
                  <p:embed/>
                </p:oleObj>
              </mc:Choice>
              <mc:Fallback>
                <p:oleObj name="CorelDRAW" r:id="rId21" imgW="350775" imgH="419440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591006" y="4946899"/>
                        <a:ext cx="301552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Объект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815591"/>
              </p:ext>
            </p:extLst>
          </p:nvPr>
        </p:nvGraphicFramePr>
        <p:xfrm>
          <a:off x="3085993" y="4946899"/>
          <a:ext cx="301552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2" name="CorelDRAW" r:id="rId22" imgW="350775" imgH="419440" progId="CorelDraw.Graphic.24">
                  <p:embed/>
                </p:oleObj>
              </mc:Choice>
              <mc:Fallback>
                <p:oleObj name="CorelDRAW" r:id="rId22" imgW="350775" imgH="419440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085993" y="4946899"/>
                        <a:ext cx="301552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Объект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235576"/>
              </p:ext>
            </p:extLst>
          </p:nvPr>
        </p:nvGraphicFramePr>
        <p:xfrm>
          <a:off x="4837193" y="4946899"/>
          <a:ext cx="301552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3" name="CorelDRAW" r:id="rId23" imgW="350775" imgH="419440" progId="CorelDraw.Graphic.24">
                  <p:embed/>
                </p:oleObj>
              </mc:Choice>
              <mc:Fallback>
                <p:oleObj name="CorelDRAW" r:id="rId23" imgW="350775" imgH="419440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37193" y="4946899"/>
                        <a:ext cx="301552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Объект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624293"/>
              </p:ext>
            </p:extLst>
          </p:nvPr>
        </p:nvGraphicFramePr>
        <p:xfrm>
          <a:off x="1322345" y="4946899"/>
          <a:ext cx="301552" cy="360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4" name="CorelDRAW" r:id="rId24" imgW="350775" imgH="419440" progId="CorelDraw.Graphic.24">
                  <p:embed/>
                </p:oleObj>
              </mc:Choice>
              <mc:Fallback>
                <p:oleObj name="CorelDRAW" r:id="rId24" imgW="350775" imgH="419440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322345" y="4946899"/>
                        <a:ext cx="301552" cy="3602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Прямоугольник 138"/>
          <p:cNvSpPr/>
          <p:nvPr/>
        </p:nvSpPr>
        <p:spPr>
          <a:xfrm>
            <a:off x="8255459" y="4971729"/>
            <a:ext cx="473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>
                <a:solidFill>
                  <a:schemeClr val="bg1">
                    <a:lumMod val="50000"/>
                  </a:schemeClr>
                </a:solidFill>
              </a:rPr>
              <a:t>Герб МО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5160CE12-76FD-2A3A-095B-FF07558909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774495"/>
              </p:ext>
            </p:extLst>
          </p:nvPr>
        </p:nvGraphicFramePr>
        <p:xfrm>
          <a:off x="8098619" y="1364967"/>
          <a:ext cx="758825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5" name="CorelDRAW" r:id="rId25" imgW="1569465" imgH="735704" progId="CorelDraw.Graphic.24">
                  <p:embed/>
                </p:oleObj>
              </mc:Choice>
              <mc:Fallback>
                <p:oleObj name="CorelDRAW" r:id="rId25" imgW="1569465" imgH="735704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98619" y="1364967"/>
                        <a:ext cx="758825" cy="3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8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17893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2" descr="Полный герб 4"/>
          <p:cNvPicPr>
            <a:picLocks noChangeAspect="1" noChangeArrowheads="1"/>
          </p:cNvPicPr>
          <p:nvPr/>
        </p:nvPicPr>
        <p:blipFill>
          <a:blip r:embed="rId26" cstate="print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9284" y="4848380"/>
            <a:ext cx="568252" cy="5385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6667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Скругленный прямоугольник 228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18058" y="5195042"/>
            <a:ext cx="4310666" cy="1287486"/>
          </a:xfrm>
          <a:prstGeom prst="roundRect">
            <a:avLst>
              <a:gd name="adj" fmla="val 11097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grpSp>
        <p:nvGrpSpPr>
          <p:cNvPr id="225" name="Группа 224"/>
          <p:cNvGrpSpPr/>
          <p:nvPr/>
        </p:nvGrpSpPr>
        <p:grpSpPr>
          <a:xfrm>
            <a:off x="618058" y="3850744"/>
            <a:ext cx="8684228" cy="1289010"/>
            <a:chOff x="627016" y="1155251"/>
            <a:chExt cx="8684228" cy="1289010"/>
          </a:xfrm>
        </p:grpSpPr>
        <p:sp>
          <p:nvSpPr>
            <p:cNvPr id="226" name="Скругленный прямоугольник 225">
              <a:extLst>
                <a:ext uri="{FF2B5EF4-FFF2-40B4-BE49-F238E27FC236}">
                  <a16:creationId xmlns:a16="http://schemas.microsoft.com/office/drawing/2014/main" id="{959288B3-6129-0F6E-2F82-BEEB0DD1000F}"/>
                </a:ext>
              </a:extLst>
            </p:cNvPr>
            <p:cNvSpPr/>
            <p:nvPr/>
          </p:nvSpPr>
          <p:spPr>
            <a:xfrm>
              <a:off x="627016" y="1155251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227" name="Скругленный прямоугольник 226">
              <a:extLst>
                <a:ext uri="{FF2B5EF4-FFF2-40B4-BE49-F238E27FC236}">
                  <a16:creationId xmlns:a16="http://schemas.microsoft.com/office/drawing/2014/main" id="{959288B3-6129-0F6E-2F82-BEEB0DD1000F}"/>
                </a:ext>
              </a:extLst>
            </p:cNvPr>
            <p:cNvSpPr/>
            <p:nvPr/>
          </p:nvSpPr>
          <p:spPr>
            <a:xfrm>
              <a:off x="5000578" y="1156775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</p:grpSp>
      <p:grpSp>
        <p:nvGrpSpPr>
          <p:cNvPr id="222" name="Группа 221"/>
          <p:cNvGrpSpPr/>
          <p:nvPr/>
        </p:nvGrpSpPr>
        <p:grpSpPr>
          <a:xfrm>
            <a:off x="618058" y="2518799"/>
            <a:ext cx="8684228" cy="1289010"/>
            <a:chOff x="627016" y="1155251"/>
            <a:chExt cx="8684228" cy="1289010"/>
          </a:xfrm>
        </p:grpSpPr>
        <p:sp>
          <p:nvSpPr>
            <p:cNvPr id="223" name="Скругленный прямоугольник 222">
              <a:extLst>
                <a:ext uri="{FF2B5EF4-FFF2-40B4-BE49-F238E27FC236}">
                  <a16:creationId xmlns:a16="http://schemas.microsoft.com/office/drawing/2014/main" id="{959288B3-6129-0F6E-2F82-BEEB0DD1000F}"/>
                </a:ext>
              </a:extLst>
            </p:cNvPr>
            <p:cNvSpPr/>
            <p:nvPr/>
          </p:nvSpPr>
          <p:spPr>
            <a:xfrm>
              <a:off x="627016" y="1155251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224" name="Скругленный прямоугольник 223">
              <a:extLst>
                <a:ext uri="{FF2B5EF4-FFF2-40B4-BE49-F238E27FC236}">
                  <a16:creationId xmlns:a16="http://schemas.microsoft.com/office/drawing/2014/main" id="{959288B3-6129-0F6E-2F82-BEEB0DD1000F}"/>
                </a:ext>
              </a:extLst>
            </p:cNvPr>
            <p:cNvSpPr/>
            <p:nvPr/>
          </p:nvSpPr>
          <p:spPr>
            <a:xfrm>
              <a:off x="5000578" y="1156775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27016" y="1155251"/>
            <a:ext cx="8684228" cy="1289010"/>
            <a:chOff x="627016" y="1155251"/>
            <a:chExt cx="8684228" cy="1289010"/>
          </a:xfrm>
        </p:grpSpPr>
        <p:sp>
          <p:nvSpPr>
            <p:cNvPr id="74" name="Скругленный прямоугольник 73">
              <a:extLst>
                <a:ext uri="{FF2B5EF4-FFF2-40B4-BE49-F238E27FC236}">
                  <a16:creationId xmlns:a16="http://schemas.microsoft.com/office/drawing/2014/main" id="{959288B3-6129-0F6E-2F82-BEEB0DD1000F}"/>
                </a:ext>
              </a:extLst>
            </p:cNvPr>
            <p:cNvSpPr/>
            <p:nvPr/>
          </p:nvSpPr>
          <p:spPr>
            <a:xfrm>
              <a:off x="627016" y="1155251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221" name="Скругленный прямоугольник 220">
              <a:extLst>
                <a:ext uri="{FF2B5EF4-FFF2-40B4-BE49-F238E27FC236}">
                  <a16:creationId xmlns:a16="http://schemas.microsoft.com/office/drawing/2014/main" id="{959288B3-6129-0F6E-2F82-BEEB0DD1000F}"/>
                </a:ext>
              </a:extLst>
            </p:cNvPr>
            <p:cNvSpPr/>
            <p:nvPr/>
          </p:nvSpPr>
          <p:spPr>
            <a:xfrm>
              <a:off x="5000578" y="1156775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</p:grp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315398" y="267384"/>
            <a:ext cx="2989252" cy="738073"/>
          </a:xfrm>
          <a:prstGeom prst="roundRect">
            <a:avLst>
              <a:gd name="adj" fmla="val 29452"/>
            </a:avLst>
          </a:prstGeom>
          <a:noFill/>
          <a:ln w="127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algn="ctr"/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6351398" y="335353"/>
            <a:ext cx="2753108" cy="615553"/>
            <a:chOff x="5976696" y="335353"/>
            <a:chExt cx="2753108" cy="615553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976696" y="335353"/>
              <a:ext cx="2152982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Полная информация обо всех мерах поддержки на </a:t>
              </a:r>
              <a:r>
                <a:rPr lang="ru-RU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Инвестпортале</a:t>
              </a:r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Камчатского края</a:t>
              </a:r>
            </a:p>
            <a:p>
              <a:r>
                <a:rPr lang="en-US" sz="1000" b="1" dirty="0">
                  <a:solidFill>
                    <a:srgbClr val="4756A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INVESTKAMCHATKA.RU</a:t>
              </a:r>
              <a:endParaRPr lang="ru-RU" sz="1000" dirty="0">
                <a:solidFill>
                  <a:srgbClr val="4756A0"/>
                </a:solidFill>
                <a:latin typeface="Arial Black" panose="020B0A04020102020204" pitchFamily="34" charset="0"/>
              </a:endParaRPr>
            </a:p>
          </p:txBody>
        </p:sp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80405891"/>
                </p:ext>
              </p:extLst>
            </p:nvPr>
          </p:nvGraphicFramePr>
          <p:xfrm>
            <a:off x="8129678" y="346426"/>
            <a:ext cx="600126" cy="600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4" name="CorelDRAW" r:id="rId4" imgW="717146" imgH="717947" progId="CorelDraw.Graphic.24">
                    <p:embed/>
                  </p:oleObj>
                </mc:Choice>
                <mc:Fallback>
                  <p:oleObj name="CorelDRAW" r:id="rId4" imgW="717146" imgH="717947" progId="CorelDraw.Graphic.2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129678" y="346426"/>
                          <a:ext cx="600126" cy="6001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754441"/>
            <a:ext cx="411277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ИНВЕСТОРОВ</a:t>
            </a:r>
          </a:p>
        </p:txBody>
      </p: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367892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74588" y="1565573"/>
            <a:ext cx="3228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Сопровождение инвестиционных проектов предусматривает консультативную, методическую и организационную поддержку на всех стадиях сопровождения по принципу «одного окна»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774588" y="1263792"/>
            <a:ext cx="2811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СОПРОВОЖДЕНИЕ ПРОЕКТА КОРПОРАЦИЕЙ РАЗВИТИЯ КАМЧАТКИ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880058" y="2010015"/>
            <a:ext cx="699908" cy="315098"/>
            <a:chOff x="798159" y="2010015"/>
            <a:chExt cx="699908" cy="315098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885797" y="2109669"/>
              <a:ext cx="5629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ЮЛ / ИП</a:t>
              </a:r>
            </a:p>
          </p:txBody>
        </p:sp>
      </p:grpSp>
      <p:sp>
        <p:nvSpPr>
          <p:cNvPr id="88" name="Скругленный прямоугольник 87"/>
          <p:cNvSpPr/>
          <p:nvPr/>
        </p:nvSpPr>
        <p:spPr>
          <a:xfrm>
            <a:off x="1826835" y="2091077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1907663" y="201130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914473" y="2110960"/>
            <a:ext cx="18806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/>
              <a:t>АО «Корпорация развития Камчатки»</a:t>
            </a: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062106"/>
              </p:ext>
            </p:extLst>
          </p:nvPr>
        </p:nvGraphicFramePr>
        <p:xfrm>
          <a:off x="4125089" y="1311174"/>
          <a:ext cx="6905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5" name="CorelDRAW" r:id="rId6" imgW="690846" imgH="691617" progId="CorelDraw.Graphic.24">
                  <p:embed/>
                </p:oleObj>
              </mc:Choice>
              <mc:Fallback>
                <p:oleObj name="CorelDRAW" r:id="rId6" imgW="690846" imgH="691617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25089" y="1311174"/>
                        <a:ext cx="690563" cy="69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Прямоугольник 93"/>
          <p:cNvSpPr/>
          <p:nvPr/>
        </p:nvSpPr>
        <p:spPr>
          <a:xfrm>
            <a:off x="5160770" y="1581682"/>
            <a:ext cx="3134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Инвестиционный проект, которому предоставляется государственная поддержка в виде комплексного сопровождения Правительством Камчатского края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5160769" y="1279901"/>
            <a:ext cx="2737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ПРИОРИТЕТНЫЙ ИНВЕСТИЦИОННЫЙ ПРОЕКТ (ПИП)</a:t>
            </a:r>
          </a:p>
        </p:txBody>
      </p:sp>
      <p:grpSp>
        <p:nvGrpSpPr>
          <p:cNvPr id="97" name="Группа 96"/>
          <p:cNvGrpSpPr/>
          <p:nvPr/>
        </p:nvGrpSpPr>
        <p:grpSpPr>
          <a:xfrm>
            <a:off x="5266239" y="2026124"/>
            <a:ext cx="699908" cy="315098"/>
            <a:chOff x="798159" y="2010015"/>
            <a:chExt cx="699908" cy="315098"/>
          </a:xfrm>
        </p:grpSpPr>
        <p:sp>
          <p:nvSpPr>
            <p:cNvPr id="103" name="Скругленный прямоугольник 102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885797" y="2109669"/>
              <a:ext cx="34176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ЮЛ</a:t>
              </a:r>
            </a:p>
          </p:txBody>
        </p:sp>
      </p:grpSp>
      <p:sp>
        <p:nvSpPr>
          <p:cNvPr id="98" name="Скругленный прямоугольник 97"/>
          <p:cNvSpPr/>
          <p:nvPr/>
        </p:nvSpPr>
        <p:spPr>
          <a:xfrm>
            <a:off x="6213016" y="2107186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6293844" y="2027415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6300654" y="2127069"/>
            <a:ext cx="18806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/>
              <a:t>АО «Корпорация развития Камчатки»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16268" y="1973247"/>
            <a:ext cx="72006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подать заявку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8485134" y="1973247"/>
            <a:ext cx="75533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узнать больше</a:t>
            </a:r>
          </a:p>
        </p:txBody>
      </p:sp>
      <p:sp>
        <p:nvSpPr>
          <p:cNvPr id="111" name="Прямоугольник 110"/>
          <p:cNvSpPr/>
          <p:nvPr/>
        </p:nvSpPr>
        <p:spPr>
          <a:xfrm>
            <a:off x="765630" y="2908951"/>
            <a:ext cx="3228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Механизм государственной поддержки в целях получения земельного участка в аренду без торгов</a:t>
            </a:r>
          </a:p>
        </p:txBody>
      </p:sp>
      <p:sp>
        <p:nvSpPr>
          <p:cNvPr id="113" name="Прямоугольник 112"/>
          <p:cNvSpPr/>
          <p:nvPr/>
        </p:nvSpPr>
        <p:spPr>
          <a:xfrm>
            <a:off x="765630" y="2607170"/>
            <a:ext cx="2640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МАСШТАБНЫЙ ИНВЕСТИЦИОННЫЙ ПРОЕКТ (МИП)</a:t>
            </a:r>
          </a:p>
        </p:txBody>
      </p:sp>
      <p:grpSp>
        <p:nvGrpSpPr>
          <p:cNvPr id="116" name="Группа 115"/>
          <p:cNvGrpSpPr/>
          <p:nvPr/>
        </p:nvGrpSpPr>
        <p:grpSpPr>
          <a:xfrm>
            <a:off x="871100" y="3353393"/>
            <a:ext cx="699908" cy="315098"/>
            <a:chOff x="798159" y="2010015"/>
            <a:chExt cx="699908" cy="315098"/>
          </a:xfrm>
        </p:grpSpPr>
        <p:sp>
          <p:nvSpPr>
            <p:cNvPr id="153" name="Скругленный прямоугольник 152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885797" y="2109669"/>
              <a:ext cx="3642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ЮЛ </a:t>
              </a:r>
            </a:p>
          </p:txBody>
        </p:sp>
      </p:grpSp>
      <p:sp>
        <p:nvSpPr>
          <p:cNvPr id="118" name="Скругленный прямоугольник 117"/>
          <p:cNvSpPr/>
          <p:nvPr/>
        </p:nvSpPr>
        <p:spPr>
          <a:xfrm>
            <a:off x="1817877" y="3434455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рямоугольник 129"/>
          <p:cNvSpPr/>
          <p:nvPr/>
        </p:nvSpPr>
        <p:spPr>
          <a:xfrm>
            <a:off x="1898705" y="3354684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131" name="Прямоугольник 130"/>
          <p:cNvSpPr/>
          <p:nvPr/>
        </p:nvSpPr>
        <p:spPr>
          <a:xfrm>
            <a:off x="1905515" y="3454338"/>
            <a:ext cx="18806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/>
              <a:t>АО «Корпорация развития Камчатки»</a:t>
            </a:r>
          </a:p>
        </p:txBody>
      </p:sp>
      <p:sp>
        <p:nvSpPr>
          <p:cNvPr id="137" name="Прямоугольник 136"/>
          <p:cNvSpPr/>
          <p:nvPr/>
        </p:nvSpPr>
        <p:spPr>
          <a:xfrm>
            <a:off x="5151812" y="2925060"/>
            <a:ext cx="3134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Мера поддержки для создания и развития социально-культурных / коммунально-бытовых объектов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5151811" y="2623279"/>
            <a:ext cx="27375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АРЕНДА ЗЕМЕЛЬНОГО УЧАСТКА </a:t>
            </a:r>
          </a:p>
          <a:p>
            <a:r>
              <a:rPr lang="ru-RU" sz="900" b="1" dirty="0"/>
              <a:t>БЕЗ ТОРГОВ </a:t>
            </a:r>
          </a:p>
        </p:txBody>
      </p:sp>
      <p:grpSp>
        <p:nvGrpSpPr>
          <p:cNvPr id="140" name="Группа 139"/>
          <p:cNvGrpSpPr/>
          <p:nvPr/>
        </p:nvGrpSpPr>
        <p:grpSpPr>
          <a:xfrm>
            <a:off x="5257281" y="3369502"/>
            <a:ext cx="699908" cy="315098"/>
            <a:chOff x="798159" y="2010015"/>
            <a:chExt cx="699908" cy="315098"/>
          </a:xfrm>
        </p:grpSpPr>
        <p:sp>
          <p:nvSpPr>
            <p:cNvPr id="150" name="Скругленный прямоугольник 149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885797" y="2109669"/>
              <a:ext cx="34176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ЮЛ</a:t>
              </a:r>
            </a:p>
          </p:txBody>
        </p:sp>
      </p:grpSp>
      <p:sp>
        <p:nvSpPr>
          <p:cNvPr id="144" name="Скругленный прямоугольник 143"/>
          <p:cNvSpPr/>
          <p:nvPr/>
        </p:nvSpPr>
        <p:spPr>
          <a:xfrm>
            <a:off x="6204058" y="3450564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6284886" y="337079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6291696" y="3470447"/>
            <a:ext cx="20329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/>
              <a:t>Министерство имущественных и </a:t>
            </a:r>
          </a:p>
          <a:p>
            <a:r>
              <a:rPr lang="ru-RU" sz="800" b="1" dirty="0"/>
              <a:t>земельных отношений Камчатского края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4064946" y="3316625"/>
            <a:ext cx="75533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узнать больше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8480184" y="3316625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узнать больше</a:t>
            </a:r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378052"/>
              </p:ext>
            </p:extLst>
          </p:nvPr>
        </p:nvGraphicFramePr>
        <p:xfrm>
          <a:off x="4116777" y="2659744"/>
          <a:ext cx="680143" cy="680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6" name="CorelDRAW" r:id="rId8" imgW="479525" imgH="480060" progId="CorelDraw.Graphic.24">
                  <p:embed/>
                </p:oleObj>
              </mc:Choice>
              <mc:Fallback>
                <p:oleObj name="CorelDRAW" r:id="rId8" imgW="479525" imgH="480060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6777" y="2659744"/>
                        <a:ext cx="680143" cy="6801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759861"/>
              </p:ext>
            </p:extLst>
          </p:nvPr>
        </p:nvGraphicFramePr>
        <p:xfrm>
          <a:off x="8480184" y="2618393"/>
          <a:ext cx="721494" cy="721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7" name="CorelDRAW" r:id="rId10" imgW="495427" imgH="495980" progId="CorelDraw.Graphic.24">
                  <p:embed/>
                </p:oleObj>
              </mc:Choice>
              <mc:Fallback>
                <p:oleObj name="CorelDRAW" r:id="rId10" imgW="495427" imgH="495980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80184" y="2618393"/>
                        <a:ext cx="721494" cy="721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" name="Прямоугольник 156"/>
          <p:cNvSpPr/>
          <p:nvPr/>
        </p:nvSpPr>
        <p:spPr>
          <a:xfrm>
            <a:off x="774588" y="4250045"/>
            <a:ext cx="3228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Механизм, позволяющий получить финансовые меры государственной поддержки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774588" y="3948264"/>
            <a:ext cx="28110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ОСОБО ЗНАЧИМЫЙ ИНВЕСТИЦИОННЫЙ ПРОЕКТ (ОЗИП)</a:t>
            </a:r>
          </a:p>
        </p:txBody>
      </p:sp>
      <p:grpSp>
        <p:nvGrpSpPr>
          <p:cNvPr id="160" name="Группа 159"/>
          <p:cNvGrpSpPr/>
          <p:nvPr/>
        </p:nvGrpSpPr>
        <p:grpSpPr>
          <a:xfrm>
            <a:off x="880058" y="4694487"/>
            <a:ext cx="699908" cy="315098"/>
            <a:chOff x="798159" y="2010015"/>
            <a:chExt cx="699908" cy="315098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885797" y="2109669"/>
              <a:ext cx="5629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ЮЛ / ИП</a:t>
              </a: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1826835" y="4775549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1907663" y="4695778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1914473" y="4795432"/>
            <a:ext cx="18806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/>
              <a:t>АО «Корпорация развития Камчатки»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5160770" y="4266154"/>
            <a:ext cx="30934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Региональным инвестиционным проектом признается проект, целью которого является производство товаров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5160769" y="3964373"/>
            <a:ext cx="33375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РЕГИОНАЛЬНЫЙ ИНВЕСТИЦИОННЫЙ ПРОЕКТ (РИП)</a:t>
            </a:r>
          </a:p>
        </p:txBody>
      </p:sp>
      <p:grpSp>
        <p:nvGrpSpPr>
          <p:cNvPr id="172" name="Группа 171"/>
          <p:cNvGrpSpPr/>
          <p:nvPr/>
        </p:nvGrpSpPr>
        <p:grpSpPr>
          <a:xfrm>
            <a:off x="5266239" y="4710596"/>
            <a:ext cx="699908" cy="315098"/>
            <a:chOff x="798159" y="2010015"/>
            <a:chExt cx="699908" cy="315098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885797" y="2109669"/>
              <a:ext cx="34176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ЮЛ</a:t>
              </a:r>
            </a:p>
          </p:txBody>
        </p:sp>
      </p:grpSp>
      <p:sp>
        <p:nvSpPr>
          <p:cNvPr id="173" name="Скругленный прямоугольник 172"/>
          <p:cNvSpPr/>
          <p:nvPr/>
        </p:nvSpPr>
        <p:spPr>
          <a:xfrm>
            <a:off x="6213016" y="4791658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6293844" y="471188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183" name="Прямоугольник 182"/>
          <p:cNvSpPr/>
          <p:nvPr/>
        </p:nvSpPr>
        <p:spPr>
          <a:xfrm>
            <a:off x="6300654" y="4811541"/>
            <a:ext cx="1603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/>
              <a:t>Министерство экономического </a:t>
            </a:r>
          </a:p>
          <a:p>
            <a:r>
              <a:rPr lang="ru-RU" sz="800" b="1" dirty="0"/>
              <a:t>развития Камчатского края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4082368" y="4608372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узнать больше</a:t>
            </a:r>
          </a:p>
        </p:txBody>
      </p:sp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2166"/>
              </p:ext>
            </p:extLst>
          </p:nvPr>
        </p:nvGraphicFramePr>
        <p:xfrm>
          <a:off x="4125088" y="3963474"/>
          <a:ext cx="665125" cy="667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" name="CorelDRAW" r:id="rId12" imgW="508578" imgH="509145" progId="CorelDraw.Graphic.24">
                  <p:embed/>
                </p:oleObj>
              </mc:Choice>
              <mc:Fallback>
                <p:oleObj name="CorelDRAW" r:id="rId12" imgW="508578" imgH="509145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25088" y="3963474"/>
                        <a:ext cx="665125" cy="667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" name="Прямоугольник 195"/>
          <p:cNvSpPr/>
          <p:nvPr/>
        </p:nvSpPr>
        <p:spPr>
          <a:xfrm>
            <a:off x="765630" y="5529794"/>
            <a:ext cx="3218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Часть территории субъекта РФ, на которой установлен особый правовой режим осуществления предпринимательской деятельности </a:t>
            </a:r>
          </a:p>
        </p:txBody>
      </p:sp>
      <p:sp>
        <p:nvSpPr>
          <p:cNvPr id="198" name="Прямоугольник 197"/>
          <p:cNvSpPr/>
          <p:nvPr/>
        </p:nvSpPr>
        <p:spPr>
          <a:xfrm>
            <a:off x="765630" y="5286417"/>
            <a:ext cx="26403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ПРЕФЕРЕНЦИАЛЬНЫЙ РЕЖИМ «ТОР-КАМЧАТКА»</a:t>
            </a:r>
          </a:p>
        </p:txBody>
      </p:sp>
      <p:grpSp>
        <p:nvGrpSpPr>
          <p:cNvPr id="199" name="Группа 198"/>
          <p:cNvGrpSpPr/>
          <p:nvPr/>
        </p:nvGrpSpPr>
        <p:grpSpPr>
          <a:xfrm>
            <a:off x="871100" y="6032640"/>
            <a:ext cx="699908" cy="315098"/>
            <a:chOff x="798159" y="2010015"/>
            <a:chExt cx="699908" cy="315098"/>
          </a:xfrm>
        </p:grpSpPr>
        <p:sp>
          <p:nvSpPr>
            <p:cNvPr id="217" name="Скругленный прямоугольник 216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Прямоугольник 217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219" name="Прямоугольник 218"/>
            <p:cNvSpPr/>
            <p:nvPr/>
          </p:nvSpPr>
          <p:spPr>
            <a:xfrm>
              <a:off x="885797" y="2109669"/>
              <a:ext cx="58541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ЮЛ / ИП </a:t>
              </a:r>
            </a:p>
          </p:txBody>
        </p:sp>
      </p:grpSp>
      <p:sp>
        <p:nvSpPr>
          <p:cNvPr id="200" name="Скругленный прямоугольник 199"/>
          <p:cNvSpPr/>
          <p:nvPr/>
        </p:nvSpPr>
        <p:spPr>
          <a:xfrm>
            <a:off x="1817877" y="6113702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" name="Прямоугольник 200"/>
          <p:cNvSpPr/>
          <p:nvPr/>
        </p:nvSpPr>
        <p:spPr>
          <a:xfrm>
            <a:off x="1898705" y="603393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202" name="Прямоугольник 201"/>
          <p:cNvSpPr/>
          <p:nvPr/>
        </p:nvSpPr>
        <p:spPr>
          <a:xfrm>
            <a:off x="1905515" y="6133585"/>
            <a:ext cx="27254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/>
              <a:t>АО «Корпорация развития Дальнего Востока и Арктики»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4027172" y="5955109"/>
            <a:ext cx="86434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стать резидентом</a:t>
            </a:r>
          </a:p>
        </p:txBody>
      </p:sp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667239"/>
              </p:ext>
            </p:extLst>
          </p:nvPr>
        </p:nvGraphicFramePr>
        <p:xfrm>
          <a:off x="4111718" y="5329275"/>
          <a:ext cx="676244" cy="67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CorelDRAW" r:id="rId14" imgW="464234" imgH="464752" progId="CorelDraw.Graphic.24">
                  <p:embed/>
                </p:oleObj>
              </mc:Choice>
              <mc:Fallback>
                <p:oleObj name="CorelDRAW" r:id="rId14" imgW="464234" imgH="464752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11718" y="5329275"/>
                        <a:ext cx="676244" cy="678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221" y="3921009"/>
            <a:ext cx="740457" cy="740457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8454967" y="4599642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узнать больше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5575" y="1259154"/>
            <a:ext cx="746103" cy="746103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17893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15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Группа 132"/>
          <p:cNvGrpSpPr/>
          <p:nvPr/>
        </p:nvGrpSpPr>
        <p:grpSpPr>
          <a:xfrm>
            <a:off x="627016" y="2501399"/>
            <a:ext cx="8684228" cy="1289010"/>
            <a:chOff x="627016" y="1155251"/>
            <a:chExt cx="8684228" cy="1289010"/>
          </a:xfrm>
        </p:grpSpPr>
        <p:sp>
          <p:nvSpPr>
            <p:cNvPr id="182" name="Скругленный прямоугольник 181">
              <a:extLst>
                <a:ext uri="{FF2B5EF4-FFF2-40B4-BE49-F238E27FC236}">
                  <a16:creationId xmlns:a16="http://schemas.microsoft.com/office/drawing/2014/main" id="{959288B3-6129-0F6E-2F82-BEEB0DD1000F}"/>
                </a:ext>
              </a:extLst>
            </p:cNvPr>
            <p:cNvSpPr/>
            <p:nvPr/>
          </p:nvSpPr>
          <p:spPr>
            <a:xfrm>
              <a:off x="627016" y="1155251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184" name="Скругленный прямоугольник 183">
              <a:extLst>
                <a:ext uri="{FF2B5EF4-FFF2-40B4-BE49-F238E27FC236}">
                  <a16:creationId xmlns:a16="http://schemas.microsoft.com/office/drawing/2014/main" id="{959288B3-6129-0F6E-2F82-BEEB0DD1000F}"/>
                </a:ext>
              </a:extLst>
            </p:cNvPr>
            <p:cNvSpPr/>
            <p:nvPr/>
          </p:nvSpPr>
          <p:spPr>
            <a:xfrm>
              <a:off x="5000578" y="1156775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</p:grpSp>
      <p:sp>
        <p:nvSpPr>
          <p:cNvPr id="134" name="Прямоугольник 133"/>
          <p:cNvSpPr/>
          <p:nvPr/>
        </p:nvSpPr>
        <p:spPr>
          <a:xfrm>
            <a:off x="774589" y="2775487"/>
            <a:ext cx="302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Займы и микрозаймы для </a:t>
            </a:r>
            <a:r>
              <a:rPr lang="ru-RU" sz="800"/>
              <a:t>проектов в сфере </a:t>
            </a:r>
            <a:r>
              <a:rPr lang="ru-RU" sz="800" dirty="0"/>
              <a:t>сельского хозяйства, оказания услуг, торговли и производства</a:t>
            </a:r>
          </a:p>
        </p:txBody>
      </p:sp>
      <p:sp>
        <p:nvSpPr>
          <p:cNvPr id="135" name="Прямоугольник 134"/>
          <p:cNvSpPr/>
          <p:nvPr/>
        </p:nvSpPr>
        <p:spPr>
          <a:xfrm>
            <a:off x="774588" y="2626874"/>
            <a:ext cx="28110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ЗАЙМЫ</a:t>
            </a:r>
            <a:r>
              <a:rPr lang="en-US" sz="900" b="1" dirty="0"/>
              <a:t> </a:t>
            </a:r>
            <a:r>
              <a:rPr lang="ru-RU" sz="900" b="1" dirty="0"/>
              <a:t>И МИКРОЗАЙМЫ</a:t>
            </a:r>
          </a:p>
        </p:txBody>
      </p:sp>
      <p:sp>
        <p:nvSpPr>
          <p:cNvPr id="136" name="Скругленный прямоугольник 135"/>
          <p:cNvSpPr/>
          <p:nvPr/>
        </p:nvSpPr>
        <p:spPr>
          <a:xfrm>
            <a:off x="880058" y="3215352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960886" y="3135581"/>
            <a:ext cx="61908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получатель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967696" y="3248838"/>
            <a:ext cx="2013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субъект МСП</a:t>
            </a:r>
          </a:p>
          <a:p>
            <a:pPr marL="171450" indent="-171450">
              <a:buFontTx/>
              <a:buChar char="-"/>
            </a:pPr>
            <a:endParaRPr lang="ru-RU" sz="800" b="1" dirty="0"/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1799477" y="3216643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Прямоугольник 146"/>
          <p:cNvSpPr/>
          <p:nvPr/>
        </p:nvSpPr>
        <p:spPr>
          <a:xfrm>
            <a:off x="1880305" y="3136872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1887116" y="3250129"/>
            <a:ext cx="14463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МКК Фонд поддержки </a:t>
            </a:r>
          </a:p>
          <a:p>
            <a:r>
              <a:rPr lang="ru-RU" sz="800" b="1" dirty="0"/>
              <a:t>предпринимательства 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5160770" y="2781267"/>
            <a:ext cx="31346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Предоставление поручительств по обязательствам</a:t>
            </a:r>
          </a:p>
        </p:txBody>
      </p:sp>
      <p:sp>
        <p:nvSpPr>
          <p:cNvPr id="165" name="Прямоугольник 164"/>
          <p:cNvSpPr/>
          <p:nvPr/>
        </p:nvSpPr>
        <p:spPr>
          <a:xfrm>
            <a:off x="5160769" y="2642983"/>
            <a:ext cx="273753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ПОРУЧИТЕЛЬСТВО</a:t>
            </a:r>
          </a:p>
        </p:txBody>
      </p:sp>
      <p:sp>
        <p:nvSpPr>
          <p:cNvPr id="166" name="Скругленный прямоугольник 165"/>
          <p:cNvSpPr/>
          <p:nvPr/>
        </p:nvSpPr>
        <p:spPr>
          <a:xfrm>
            <a:off x="5266239" y="3189037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5353877" y="3108892"/>
            <a:ext cx="61908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получатель</a:t>
            </a:r>
          </a:p>
        </p:txBody>
      </p:sp>
      <p:sp>
        <p:nvSpPr>
          <p:cNvPr id="168" name="Прямоугольник 167"/>
          <p:cNvSpPr/>
          <p:nvPr/>
        </p:nvSpPr>
        <p:spPr>
          <a:xfrm>
            <a:off x="5353877" y="3208920"/>
            <a:ext cx="92623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Субъект МСП</a:t>
            </a:r>
          </a:p>
        </p:txBody>
      </p:sp>
      <p:sp>
        <p:nvSpPr>
          <p:cNvPr id="175" name="Скругленный прямоугольник 174"/>
          <p:cNvSpPr/>
          <p:nvPr/>
        </p:nvSpPr>
        <p:spPr>
          <a:xfrm>
            <a:off x="6213016" y="3190328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6293844" y="3110557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177" name="Прямоугольник 176"/>
          <p:cNvSpPr/>
          <p:nvPr/>
        </p:nvSpPr>
        <p:spPr>
          <a:xfrm>
            <a:off x="6300654" y="3210211"/>
            <a:ext cx="17635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Гарантийный фонд </a:t>
            </a:r>
          </a:p>
          <a:p>
            <a:r>
              <a:rPr lang="ru-RU" sz="800" b="1" dirty="0"/>
              <a:t>Камчатского края</a:t>
            </a:r>
          </a:p>
        </p:txBody>
      </p:sp>
      <p:sp>
        <p:nvSpPr>
          <p:cNvPr id="178" name="Прямоугольник 177"/>
          <p:cNvSpPr/>
          <p:nvPr/>
        </p:nvSpPr>
        <p:spPr>
          <a:xfrm>
            <a:off x="3961530" y="3336329"/>
            <a:ext cx="98296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получить поддержку</a:t>
            </a:r>
          </a:p>
        </p:txBody>
      </p:sp>
      <p:sp>
        <p:nvSpPr>
          <p:cNvPr id="181" name="Прямоугольник 180"/>
          <p:cNvSpPr/>
          <p:nvPr/>
        </p:nvSpPr>
        <p:spPr>
          <a:xfrm>
            <a:off x="8457614" y="3341015"/>
            <a:ext cx="75533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узнать больше</a:t>
            </a:r>
          </a:p>
        </p:txBody>
      </p:sp>
      <p:grpSp>
        <p:nvGrpSpPr>
          <p:cNvPr id="121" name="Группа 120"/>
          <p:cNvGrpSpPr/>
          <p:nvPr/>
        </p:nvGrpSpPr>
        <p:grpSpPr>
          <a:xfrm>
            <a:off x="618058" y="3850744"/>
            <a:ext cx="8684228" cy="1289010"/>
            <a:chOff x="627016" y="1155251"/>
            <a:chExt cx="8684228" cy="1289010"/>
          </a:xfrm>
        </p:grpSpPr>
        <p:sp>
          <p:nvSpPr>
            <p:cNvPr id="122" name="Скругленный прямоугольник 121">
              <a:extLst>
                <a:ext uri="{FF2B5EF4-FFF2-40B4-BE49-F238E27FC236}">
                  <a16:creationId xmlns:a16="http://schemas.microsoft.com/office/drawing/2014/main" id="{959288B3-6129-0F6E-2F82-BEEB0DD1000F}"/>
                </a:ext>
              </a:extLst>
            </p:cNvPr>
            <p:cNvSpPr/>
            <p:nvPr/>
          </p:nvSpPr>
          <p:spPr>
            <a:xfrm>
              <a:off x="627016" y="1155251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123" name="Скругленный прямоугольник 122">
              <a:extLst>
                <a:ext uri="{FF2B5EF4-FFF2-40B4-BE49-F238E27FC236}">
                  <a16:creationId xmlns:a16="http://schemas.microsoft.com/office/drawing/2014/main" id="{959288B3-6129-0F6E-2F82-BEEB0DD1000F}"/>
                </a:ext>
              </a:extLst>
            </p:cNvPr>
            <p:cNvSpPr/>
            <p:nvPr/>
          </p:nvSpPr>
          <p:spPr>
            <a:xfrm>
              <a:off x="5000578" y="1156775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</p:grp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315398" y="267384"/>
            <a:ext cx="2989252" cy="738073"/>
          </a:xfrm>
          <a:prstGeom prst="roundRect">
            <a:avLst>
              <a:gd name="adj" fmla="val 29452"/>
            </a:avLst>
          </a:prstGeom>
          <a:noFill/>
          <a:ln w="127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algn="ctr"/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6351398" y="335352"/>
            <a:ext cx="2753108" cy="615552"/>
            <a:chOff x="5976696" y="335352"/>
            <a:chExt cx="2753108" cy="615552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976696" y="335352"/>
              <a:ext cx="2152982" cy="6155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Полная информация обо всех мерах поддержки на </a:t>
              </a:r>
              <a:r>
                <a:rPr lang="ru-RU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Инвестпортале</a:t>
              </a:r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Камчатского края</a:t>
              </a:r>
            </a:p>
            <a:p>
              <a:r>
                <a:rPr lang="en-US" sz="1000" b="1" dirty="0">
                  <a:solidFill>
                    <a:srgbClr val="4756A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INVESTKAMCHATKA.RU</a:t>
              </a:r>
              <a:endParaRPr lang="ru-RU" sz="1000" dirty="0">
                <a:solidFill>
                  <a:srgbClr val="4756A0"/>
                </a:solidFill>
                <a:latin typeface="Arial Black" panose="020B0A04020102020204" pitchFamily="34" charset="0"/>
              </a:endParaRPr>
            </a:p>
          </p:txBody>
        </p:sp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2191846"/>
                </p:ext>
              </p:extLst>
            </p:nvPr>
          </p:nvGraphicFramePr>
          <p:xfrm>
            <a:off x="8129678" y="346426"/>
            <a:ext cx="600126" cy="600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8" name="CorelDRAW" r:id="rId4" imgW="717146" imgH="717947" progId="CorelDraw.Graphic.24">
                    <p:embed/>
                  </p:oleObj>
                </mc:Choice>
                <mc:Fallback>
                  <p:oleObj name="CorelDRAW" r:id="rId4" imgW="717146" imgH="717947" progId="CorelDraw.Graphic.2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129678" y="346426"/>
                          <a:ext cx="600126" cy="6001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367892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774588" y="4157772"/>
            <a:ext cx="32282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Предоставление самостоятельных и комплексных услуг экспортерам Камчатского края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774588" y="3948264"/>
            <a:ext cx="28912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РАЗВИТИЕ ВНЕШНЕЭКОНОМИЧЕСКОЙ ДЕЯТЕЛЬНОСТИ</a:t>
            </a:r>
          </a:p>
        </p:txBody>
      </p:sp>
      <p:grpSp>
        <p:nvGrpSpPr>
          <p:cNvPr id="160" name="Группа 159"/>
          <p:cNvGrpSpPr/>
          <p:nvPr/>
        </p:nvGrpSpPr>
        <p:grpSpPr>
          <a:xfrm>
            <a:off x="880058" y="4489462"/>
            <a:ext cx="849385" cy="315098"/>
            <a:chOff x="798159" y="2010015"/>
            <a:chExt cx="849385" cy="315098"/>
          </a:xfrm>
        </p:grpSpPr>
        <p:sp>
          <p:nvSpPr>
            <p:cNvPr id="190" name="Скругленный прямоугольник 189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192" name="Прямоугольник 191"/>
            <p:cNvSpPr/>
            <p:nvPr/>
          </p:nvSpPr>
          <p:spPr>
            <a:xfrm>
              <a:off x="885797" y="2109669"/>
              <a:ext cx="76174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субъект МСП</a:t>
              </a:r>
            </a:p>
          </p:txBody>
        </p:sp>
      </p:grpSp>
      <p:sp>
        <p:nvSpPr>
          <p:cNvPr id="161" name="Скругленный прямоугольник 160"/>
          <p:cNvSpPr/>
          <p:nvPr/>
        </p:nvSpPr>
        <p:spPr>
          <a:xfrm>
            <a:off x="1826835" y="4570524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Прямоугольник 161"/>
          <p:cNvSpPr/>
          <p:nvPr/>
        </p:nvSpPr>
        <p:spPr>
          <a:xfrm>
            <a:off x="1907663" y="449075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163" name="Прямоугольник 162"/>
          <p:cNvSpPr/>
          <p:nvPr/>
        </p:nvSpPr>
        <p:spPr>
          <a:xfrm>
            <a:off x="1914472" y="4590407"/>
            <a:ext cx="17583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Центр поддержки экспорта </a:t>
            </a:r>
          </a:p>
          <a:p>
            <a:r>
              <a:rPr lang="ru-RU" sz="800" b="1" dirty="0"/>
              <a:t>Камчатского края</a:t>
            </a:r>
          </a:p>
        </p:txBody>
      </p:sp>
      <p:sp>
        <p:nvSpPr>
          <p:cNvPr id="169" name="Прямоугольник 168"/>
          <p:cNvSpPr/>
          <p:nvPr/>
        </p:nvSpPr>
        <p:spPr>
          <a:xfrm>
            <a:off x="5160770" y="4182880"/>
            <a:ext cx="302764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Грант на производство, хранение и переработку с/х продукции</a:t>
            </a:r>
          </a:p>
        </p:txBody>
      </p:sp>
      <p:sp>
        <p:nvSpPr>
          <p:cNvPr id="171" name="Прямоугольник 170"/>
          <p:cNvSpPr/>
          <p:nvPr/>
        </p:nvSpPr>
        <p:spPr>
          <a:xfrm>
            <a:off x="5160769" y="3964373"/>
            <a:ext cx="333754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ГРАНТ «АГРОСТАРТАП» </a:t>
            </a:r>
          </a:p>
        </p:txBody>
      </p:sp>
      <p:grpSp>
        <p:nvGrpSpPr>
          <p:cNvPr id="172" name="Группа 171"/>
          <p:cNvGrpSpPr/>
          <p:nvPr/>
        </p:nvGrpSpPr>
        <p:grpSpPr>
          <a:xfrm>
            <a:off x="5266239" y="4488559"/>
            <a:ext cx="699908" cy="315098"/>
            <a:chOff x="798159" y="2010015"/>
            <a:chExt cx="699908" cy="315098"/>
          </a:xfrm>
        </p:grpSpPr>
        <p:sp>
          <p:nvSpPr>
            <p:cNvPr id="187" name="Скругленный прямоугольник 186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8" name="Прямоугольник 187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885797" y="2109669"/>
              <a:ext cx="59343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КФХ / ИП</a:t>
              </a:r>
            </a:p>
          </p:txBody>
        </p:sp>
      </p:grpSp>
      <p:sp>
        <p:nvSpPr>
          <p:cNvPr id="173" name="Скругленный прямоугольник 172"/>
          <p:cNvSpPr/>
          <p:nvPr/>
        </p:nvSpPr>
        <p:spPr>
          <a:xfrm>
            <a:off x="6213016" y="4569621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Прямоугольник 173"/>
          <p:cNvSpPr/>
          <p:nvPr/>
        </p:nvSpPr>
        <p:spPr>
          <a:xfrm>
            <a:off x="6293844" y="4489850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183" name="Прямоугольник 182"/>
          <p:cNvSpPr/>
          <p:nvPr/>
        </p:nvSpPr>
        <p:spPr>
          <a:xfrm>
            <a:off x="6300654" y="4589504"/>
            <a:ext cx="1805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b="1" dirty="0"/>
              <a:t>Министерство сельского хозяйства,</a:t>
            </a:r>
          </a:p>
          <a:p>
            <a:r>
              <a:rPr lang="ru-RU" sz="800" b="1" dirty="0"/>
              <a:t>пищевой и перерабатывающей </a:t>
            </a:r>
          </a:p>
          <a:p>
            <a:r>
              <a:rPr lang="ru-RU" sz="800" b="1" dirty="0"/>
              <a:t>промышленности Камчатского края</a:t>
            </a:r>
          </a:p>
        </p:txBody>
      </p:sp>
      <p:sp>
        <p:nvSpPr>
          <p:cNvPr id="185" name="Прямоугольник 184"/>
          <p:cNvSpPr/>
          <p:nvPr/>
        </p:nvSpPr>
        <p:spPr>
          <a:xfrm>
            <a:off x="4082368" y="4657719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узнать больше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627016" y="1155251"/>
            <a:ext cx="8727264" cy="1289010"/>
            <a:chOff x="627016" y="1155251"/>
            <a:chExt cx="8727264" cy="1289010"/>
          </a:xfrm>
        </p:grpSpPr>
        <p:grpSp>
          <p:nvGrpSpPr>
            <p:cNvPr id="127" name="Группа 126"/>
            <p:cNvGrpSpPr/>
            <p:nvPr/>
          </p:nvGrpSpPr>
          <p:grpSpPr>
            <a:xfrm>
              <a:off x="627016" y="1155251"/>
              <a:ext cx="8684228" cy="1289010"/>
              <a:chOff x="627016" y="1155251"/>
              <a:chExt cx="8684228" cy="1289010"/>
            </a:xfrm>
          </p:grpSpPr>
          <p:sp>
            <p:nvSpPr>
              <p:cNvPr id="128" name="Скругленный прямоугольник 127">
                <a:extLst>
                  <a:ext uri="{FF2B5EF4-FFF2-40B4-BE49-F238E27FC236}">
                    <a16:creationId xmlns:a16="http://schemas.microsoft.com/office/drawing/2014/main" id="{959288B3-6129-0F6E-2F82-BEEB0DD1000F}"/>
                  </a:ext>
                </a:extLst>
              </p:cNvPr>
              <p:cNvSpPr/>
              <p:nvPr/>
            </p:nvSpPr>
            <p:spPr>
              <a:xfrm>
                <a:off x="627016" y="1155251"/>
                <a:ext cx="4310666" cy="1287486"/>
              </a:xfrm>
              <a:prstGeom prst="roundRect">
                <a:avLst>
                  <a:gd name="adj" fmla="val 11097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 dirty="0"/>
              </a:p>
            </p:txBody>
          </p:sp>
          <p:sp>
            <p:nvSpPr>
              <p:cNvPr id="129" name="Скругленный прямоугольник 128">
                <a:extLst>
                  <a:ext uri="{FF2B5EF4-FFF2-40B4-BE49-F238E27FC236}">
                    <a16:creationId xmlns:a16="http://schemas.microsoft.com/office/drawing/2014/main" id="{959288B3-6129-0F6E-2F82-BEEB0DD1000F}"/>
                  </a:ext>
                </a:extLst>
              </p:cNvPr>
              <p:cNvSpPr/>
              <p:nvPr/>
            </p:nvSpPr>
            <p:spPr>
              <a:xfrm>
                <a:off x="5000578" y="1156775"/>
                <a:ext cx="4310666" cy="1287486"/>
              </a:xfrm>
              <a:prstGeom prst="roundRect">
                <a:avLst>
                  <a:gd name="adj" fmla="val 11097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 dirty="0"/>
              </a:p>
            </p:txBody>
          </p:sp>
        </p:grpSp>
        <p:sp>
          <p:nvSpPr>
            <p:cNvPr id="62" name="Прямоугольник 61"/>
            <p:cNvSpPr/>
            <p:nvPr/>
          </p:nvSpPr>
          <p:spPr>
            <a:xfrm>
              <a:off x="774589" y="1412405"/>
              <a:ext cx="302052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dirty="0"/>
                <a:t>Денежная выплата, не требующая возврата и предоставляемая за счёт оператора, при условии целевого расходования средств 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774588" y="1263792"/>
              <a:ext cx="2811079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/>
                <a:t>СУБСИДИЯ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80058" y="1760538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960886" y="1680767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967696" y="1794024"/>
              <a:ext cx="2013420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00" b="1" dirty="0"/>
                <a:t>- субъект МСП</a:t>
              </a:r>
            </a:p>
            <a:p>
              <a:r>
                <a:rPr lang="ru-RU" sz="700" b="1" dirty="0"/>
                <a:t>- учредитель или акционер ЮЛ</a:t>
              </a:r>
            </a:p>
            <a:p>
              <a:r>
                <a:rPr lang="ru-RU" sz="700" b="1" dirty="0"/>
                <a:t>- не менее 50 % доли в уставном капитале</a:t>
              </a:r>
            </a:p>
            <a:p>
              <a:r>
                <a:rPr lang="ru-RU" sz="700" b="1" dirty="0"/>
                <a:t>- ФЛ до 25 лет </a:t>
              </a:r>
            </a:p>
            <a:p>
              <a:pPr marL="171450" indent="-171450">
                <a:buFontTx/>
                <a:buChar char="-"/>
              </a:pPr>
              <a:endParaRPr lang="ru-RU" sz="700" b="1" dirty="0"/>
            </a:p>
          </p:txBody>
        </p:sp>
        <p:sp>
          <p:nvSpPr>
            <p:cNvPr id="88" name="Скругленный прямоугольник 87"/>
            <p:cNvSpPr/>
            <p:nvPr/>
          </p:nvSpPr>
          <p:spPr>
            <a:xfrm>
              <a:off x="2836922" y="1761829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2917750" y="1682058"/>
              <a:ext cx="54373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оператор</a:t>
              </a: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2924561" y="1795315"/>
              <a:ext cx="1044355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700" b="1" dirty="0"/>
                <a:t>АНО «Камчатский центр поддержки предпринимателей»</a:t>
              </a:r>
            </a:p>
          </p:txBody>
        </p:sp>
        <p:sp>
          <p:nvSpPr>
            <p:cNvPr id="94" name="Прямоугольник 93"/>
            <p:cNvSpPr/>
            <p:nvPr/>
          </p:nvSpPr>
          <p:spPr>
            <a:xfrm>
              <a:off x="5160770" y="1418185"/>
              <a:ext cx="313467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dirty="0"/>
                <a:t>Финансовая поддержка начинающим субъектам малого предпринимательства на создание собственного бизнеса</a:t>
              </a: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5160769" y="1279901"/>
              <a:ext cx="2737531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/>
                <a:t>ГРАНТ</a:t>
              </a:r>
            </a:p>
          </p:txBody>
        </p:sp>
        <p:sp>
          <p:nvSpPr>
            <p:cNvPr id="103" name="Скругленный прямоугольник 102"/>
            <p:cNvSpPr/>
            <p:nvPr/>
          </p:nvSpPr>
          <p:spPr>
            <a:xfrm>
              <a:off x="5266239" y="1825955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5353877" y="1745810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5353877" y="1845838"/>
              <a:ext cx="92623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b="1" dirty="0"/>
                <a:t>- ИП </a:t>
              </a:r>
            </a:p>
            <a:p>
              <a:r>
                <a:rPr lang="ru-RU" sz="800" b="1" dirty="0"/>
                <a:t>- ЮЛ</a:t>
              </a:r>
            </a:p>
            <a:p>
              <a:r>
                <a:rPr lang="ru-RU" sz="800" b="1" dirty="0"/>
                <a:t>- глава КФХ </a:t>
              </a:r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6213016" y="182724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>
              <a:off x="6293844" y="1747475"/>
              <a:ext cx="54373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оператор</a:t>
              </a: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6300654" y="1847129"/>
              <a:ext cx="176351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b="1" dirty="0"/>
                <a:t>АНО «Камчатский центр поддержки предпринимателей»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3961530" y="1973247"/>
              <a:ext cx="98296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dirty="0"/>
                <a:t>получить поддержку</a:t>
              </a:r>
            </a:p>
          </p:txBody>
        </p:sp>
        <p:graphicFrame>
          <p:nvGraphicFramePr>
            <p:cNvPr id="2" name="Объект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6814834"/>
                </p:ext>
              </p:extLst>
            </p:nvPr>
          </p:nvGraphicFramePr>
          <p:xfrm>
            <a:off x="4099307" y="1300181"/>
            <a:ext cx="709836" cy="709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9" name="CorelDRAW" r:id="rId6" imgW="439768" imgH="440259" progId="CorelDraw.Graphic.24">
                    <p:embed/>
                  </p:oleObj>
                </mc:Choice>
                <mc:Fallback>
                  <p:oleObj name="CorelDRAW" r:id="rId6" imgW="439768" imgH="440259" progId="CorelDraw.Graphic.2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099307" y="1300181"/>
                          <a:ext cx="709836" cy="70983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Объект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5721641"/>
                </p:ext>
              </p:extLst>
            </p:nvPr>
          </p:nvGraphicFramePr>
          <p:xfrm>
            <a:off x="8504739" y="1317625"/>
            <a:ext cx="671512" cy="671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0" name="CorelDRAW" r:id="rId8" imgW="444356" imgH="444852" progId="CorelDraw.Graphic.24">
                    <p:embed/>
                  </p:oleObj>
                </mc:Choice>
                <mc:Fallback>
                  <p:oleObj name="CorelDRAW" r:id="rId8" imgW="444356" imgH="444852" progId="CorelDraw.Graphic.2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504739" y="1317625"/>
                          <a:ext cx="671512" cy="6715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9" name="Прямоугольник 108"/>
            <p:cNvSpPr/>
            <p:nvPr/>
          </p:nvSpPr>
          <p:spPr>
            <a:xfrm>
              <a:off x="8371318" y="1977933"/>
              <a:ext cx="982962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dirty="0"/>
                <a:t>получить поддержку</a:t>
              </a:r>
            </a:p>
          </p:txBody>
        </p:sp>
      </p:grp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93860"/>
              </p:ext>
            </p:extLst>
          </p:nvPr>
        </p:nvGraphicFramePr>
        <p:xfrm>
          <a:off x="4103778" y="2659068"/>
          <a:ext cx="693152" cy="693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1" name="CorelDRAW" r:id="rId10" imgW="437628" imgH="438116" progId="CorelDraw.Graphic.24">
                  <p:embed/>
                </p:oleObj>
              </mc:Choice>
              <mc:Fallback>
                <p:oleObj name="CorelDRAW" r:id="rId10" imgW="437628" imgH="438116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03778" y="2659068"/>
                        <a:ext cx="693152" cy="693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408028"/>
              </p:ext>
            </p:extLst>
          </p:nvPr>
        </p:nvGraphicFramePr>
        <p:xfrm>
          <a:off x="8504739" y="2672087"/>
          <a:ext cx="665796" cy="665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2" name="CorelDRAW" r:id="rId12" imgW="473103" imgH="473631" progId="CorelDraw.Graphic.24">
                  <p:embed/>
                </p:oleObj>
              </mc:Choice>
              <mc:Fallback>
                <p:oleObj name="CorelDRAW" r:id="rId12" imgW="473103" imgH="473631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04739" y="2672087"/>
                        <a:ext cx="665796" cy="665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927367"/>
              </p:ext>
            </p:extLst>
          </p:nvPr>
        </p:nvGraphicFramePr>
        <p:xfrm>
          <a:off x="4113648" y="4011248"/>
          <a:ext cx="683282" cy="685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3" name="CorelDRAW" r:id="rId14" imgW="470350" imgH="470875" progId="CorelDraw.Graphic.24">
                  <p:embed/>
                </p:oleObj>
              </mc:Choice>
              <mc:Fallback>
                <p:oleObj name="CorelDRAW" r:id="rId14" imgW="470350" imgH="470875" progId="CorelDraw.Graphic.2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13648" y="4011248"/>
                        <a:ext cx="683282" cy="685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" name="TextBox 193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754441"/>
            <a:ext cx="411277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МСП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1529" y="4013461"/>
            <a:ext cx="708210" cy="708210"/>
          </a:xfrm>
          <a:prstGeom prst="rect">
            <a:avLst/>
          </a:prstGeom>
        </p:spPr>
      </p:pic>
      <p:sp>
        <p:nvSpPr>
          <p:cNvPr id="102" name="Прямоугольник 101"/>
          <p:cNvSpPr/>
          <p:nvPr/>
        </p:nvSpPr>
        <p:spPr>
          <a:xfrm>
            <a:off x="8452419" y="4660199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узнать больше</a:t>
            </a:r>
          </a:p>
        </p:txBody>
      </p:sp>
      <p:sp>
        <p:nvSpPr>
          <p:cNvPr id="120" name="Скругленный прямоугольник 119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4991620" y="5196566"/>
            <a:ext cx="4310666" cy="1287486"/>
          </a:xfrm>
          <a:prstGeom prst="roundRect">
            <a:avLst>
              <a:gd name="adj" fmla="val 11097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03" name="Прямоугольник 202"/>
          <p:cNvSpPr/>
          <p:nvPr/>
        </p:nvSpPr>
        <p:spPr>
          <a:xfrm>
            <a:off x="5151812" y="5445729"/>
            <a:ext cx="3152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3663">
              <a:buFont typeface="Wingdings" panose="05000000000000000000" pitchFamily="2" charset="2"/>
              <a:buChar char="§"/>
            </a:pPr>
            <a:r>
              <a:rPr lang="ru-RU" sz="800" dirty="0"/>
              <a:t>Возмещение затрат на оборудование рабочих мест инвалидов, </a:t>
            </a:r>
          </a:p>
          <a:p>
            <a:r>
              <a:rPr lang="ru-RU" sz="800" dirty="0"/>
              <a:t>включая обеспечение доступа к рабочим местам </a:t>
            </a:r>
          </a:p>
          <a:p>
            <a:pPr indent="93663">
              <a:buFont typeface="Wingdings" panose="05000000000000000000" pitchFamily="2" charset="2"/>
              <a:buChar char="§"/>
            </a:pPr>
            <a:r>
              <a:rPr lang="ru-RU" sz="800" dirty="0"/>
              <a:t>Организация целевого обучения для коммерческого сектора экономики</a:t>
            </a:r>
          </a:p>
        </p:txBody>
      </p:sp>
      <p:grpSp>
        <p:nvGrpSpPr>
          <p:cNvPr id="206" name="Группа 205"/>
          <p:cNvGrpSpPr/>
          <p:nvPr/>
        </p:nvGrpSpPr>
        <p:grpSpPr>
          <a:xfrm>
            <a:off x="5257281" y="5979172"/>
            <a:ext cx="699908" cy="315098"/>
            <a:chOff x="798159" y="2010015"/>
            <a:chExt cx="699908" cy="315098"/>
          </a:xfrm>
        </p:grpSpPr>
        <p:sp>
          <p:nvSpPr>
            <p:cNvPr id="214" name="Скругленный прямоугольник 213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5" name="Прямоугольник 214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216" name="Прямоугольник 215"/>
            <p:cNvSpPr/>
            <p:nvPr/>
          </p:nvSpPr>
          <p:spPr>
            <a:xfrm>
              <a:off x="885797" y="2109669"/>
              <a:ext cx="5629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ЮЛ / ИП</a:t>
              </a:r>
            </a:p>
          </p:txBody>
        </p:sp>
      </p:grpSp>
      <p:sp>
        <p:nvSpPr>
          <p:cNvPr id="207" name="Скругленный прямоугольник 206"/>
          <p:cNvSpPr/>
          <p:nvPr/>
        </p:nvSpPr>
        <p:spPr>
          <a:xfrm>
            <a:off x="6204058" y="6060234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8" name="Прямоугольник 207"/>
          <p:cNvSpPr/>
          <p:nvPr/>
        </p:nvSpPr>
        <p:spPr>
          <a:xfrm>
            <a:off x="6284886" y="598046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209" name="Прямоугольник 208"/>
          <p:cNvSpPr/>
          <p:nvPr/>
        </p:nvSpPr>
        <p:spPr>
          <a:xfrm>
            <a:off x="6291696" y="6080117"/>
            <a:ext cx="218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Министерство труда и развития</a:t>
            </a:r>
          </a:p>
          <a:p>
            <a:r>
              <a:rPr lang="ru-RU" sz="800" b="1" dirty="0"/>
              <a:t>кадрового потенциала Камчатского края</a:t>
            </a:r>
          </a:p>
        </p:txBody>
      </p:sp>
      <p:sp>
        <p:nvSpPr>
          <p:cNvPr id="220" name="Прямоугольник 219"/>
          <p:cNvSpPr/>
          <p:nvPr/>
        </p:nvSpPr>
        <p:spPr>
          <a:xfrm>
            <a:off x="5160768" y="5286417"/>
            <a:ext cx="29451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ПОДДЕРЖКА ОТ МИНТРУДА КАМЧАТСКОГО КРАЯ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8454926" y="5966097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узнать больше</a:t>
            </a:r>
          </a:p>
        </p:txBody>
      </p:sp>
      <p:grpSp>
        <p:nvGrpSpPr>
          <p:cNvPr id="107" name="Группа 106"/>
          <p:cNvGrpSpPr/>
          <p:nvPr/>
        </p:nvGrpSpPr>
        <p:grpSpPr>
          <a:xfrm>
            <a:off x="618058" y="5196566"/>
            <a:ext cx="4310666" cy="1287486"/>
            <a:chOff x="4991620" y="5196566"/>
            <a:chExt cx="4310666" cy="1287486"/>
          </a:xfrm>
        </p:grpSpPr>
        <p:sp>
          <p:nvSpPr>
            <p:cNvPr id="108" name="Скругленный прямоугольник 107">
              <a:extLst>
                <a:ext uri="{FF2B5EF4-FFF2-40B4-BE49-F238E27FC236}">
                  <a16:creationId xmlns:a16="http://schemas.microsoft.com/office/drawing/2014/main" id="{959288B3-6129-0F6E-2F82-BEEB0DD1000F}"/>
                </a:ext>
              </a:extLst>
            </p:cNvPr>
            <p:cNvSpPr/>
            <p:nvPr/>
          </p:nvSpPr>
          <p:spPr>
            <a:xfrm>
              <a:off x="4991620" y="5196566"/>
              <a:ext cx="4310666" cy="1287486"/>
            </a:xfrm>
            <a:prstGeom prst="roundRect">
              <a:avLst>
                <a:gd name="adj" fmla="val 1109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b="1" dirty="0"/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5151811" y="5607627"/>
              <a:ext cx="324097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dirty="0"/>
                <a:t>Поддержка предпринимателей для привлечения трудовых ресурсов</a:t>
              </a:r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5257281" y="5820939"/>
              <a:ext cx="699908" cy="315098"/>
              <a:chOff x="798159" y="2010015"/>
              <a:chExt cx="699908" cy="315098"/>
            </a:xfrm>
          </p:grpSpPr>
          <p:sp>
            <p:nvSpPr>
              <p:cNvPr id="124" name="Скругленный прямоугольник 123"/>
              <p:cNvSpPr/>
              <p:nvPr/>
            </p:nvSpPr>
            <p:spPr>
              <a:xfrm>
                <a:off x="798159" y="2089786"/>
                <a:ext cx="138381" cy="138381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Прямоугольник 124"/>
              <p:cNvSpPr/>
              <p:nvPr/>
            </p:nvSpPr>
            <p:spPr>
              <a:xfrm>
                <a:off x="878987" y="2010015"/>
                <a:ext cx="619080" cy="2000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7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получатель</a:t>
                </a:r>
              </a:p>
            </p:txBody>
          </p:sp>
          <p:sp>
            <p:nvSpPr>
              <p:cNvPr id="126" name="Прямоугольник 125"/>
              <p:cNvSpPr/>
              <p:nvPr/>
            </p:nvSpPr>
            <p:spPr>
              <a:xfrm>
                <a:off x="885797" y="2109669"/>
                <a:ext cx="562975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800" b="1" dirty="0"/>
                  <a:t>ЮЛ / ИП</a:t>
                </a:r>
              </a:p>
            </p:txBody>
          </p:sp>
        </p:grpSp>
        <p:sp>
          <p:nvSpPr>
            <p:cNvPr id="112" name="Скругленный прямоугольник 111"/>
            <p:cNvSpPr/>
            <p:nvPr/>
          </p:nvSpPr>
          <p:spPr>
            <a:xfrm>
              <a:off x="6204058" y="5902001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6284886" y="5822230"/>
              <a:ext cx="543739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оператор</a:t>
              </a: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6291696" y="5921884"/>
              <a:ext cx="2188488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b="1" dirty="0"/>
                <a:t>Министерство труда и развития</a:t>
              </a:r>
            </a:p>
            <a:p>
              <a:r>
                <a:rPr lang="ru-RU" sz="800" b="1" dirty="0"/>
                <a:t>кадрового потенциала Камчатского края</a:t>
              </a: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5160769" y="5286417"/>
              <a:ext cx="248100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900" b="1" dirty="0"/>
                <a:t>ПРОГРАММА ПОВЫШЕНИЯ МОБИЛЬНОСТИ ТРУДОВЫХ РЕСУРСОВ</a:t>
              </a:r>
            </a:p>
          </p:txBody>
        </p:sp>
        <p:pic>
          <p:nvPicPr>
            <p:cNvPr id="116" name="Рисунок 11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1564" y="5312364"/>
              <a:ext cx="707433" cy="707433"/>
            </a:xfrm>
            <a:prstGeom prst="rect">
              <a:avLst/>
            </a:prstGeom>
          </p:spPr>
        </p:pic>
        <p:sp>
          <p:nvSpPr>
            <p:cNvPr id="118" name="Прямоугольник 117"/>
            <p:cNvSpPr/>
            <p:nvPr/>
          </p:nvSpPr>
          <p:spPr>
            <a:xfrm>
              <a:off x="8454926" y="5966097"/>
              <a:ext cx="74732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700" dirty="0"/>
                <a:t>узнать больше</a:t>
              </a: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184" y="5290651"/>
            <a:ext cx="721063" cy="721063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17893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0397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315398" y="267384"/>
            <a:ext cx="2989252" cy="738073"/>
          </a:xfrm>
          <a:prstGeom prst="roundRect">
            <a:avLst>
              <a:gd name="adj" fmla="val 29452"/>
            </a:avLst>
          </a:prstGeom>
          <a:noFill/>
          <a:ln w="12700"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pPr algn="ctr"/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Группа 53"/>
          <p:cNvGrpSpPr/>
          <p:nvPr/>
        </p:nvGrpSpPr>
        <p:grpSpPr>
          <a:xfrm>
            <a:off x="6327245" y="338059"/>
            <a:ext cx="2746889" cy="650907"/>
            <a:chOff x="5952543" y="337602"/>
            <a:chExt cx="2777261" cy="608950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952543" y="337602"/>
              <a:ext cx="2177135" cy="575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Полная информация обо всех мерах поддержки на </a:t>
              </a:r>
              <a:r>
                <a:rPr lang="ru-RU" sz="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Инвестпортале</a:t>
              </a:r>
              <a:r>
                <a:rPr lang="ru-R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 Камчатского края</a:t>
              </a:r>
            </a:p>
            <a:p>
              <a:r>
                <a:rPr lang="en-US" sz="1000" b="1" dirty="0">
                  <a:solidFill>
                    <a:srgbClr val="4756A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INVESTKAMCHATKA.RU</a:t>
              </a:r>
              <a:endParaRPr lang="ru-RU" sz="1000" dirty="0">
                <a:solidFill>
                  <a:srgbClr val="4756A0"/>
                </a:solidFill>
                <a:latin typeface="Arial Black" panose="020B0A04020102020204" pitchFamily="34" charset="0"/>
              </a:endParaRPr>
            </a:p>
          </p:txBody>
        </p:sp>
        <p:graphicFrame>
          <p:nvGraphicFramePr>
            <p:cNvPr id="57" name="Объект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38053093"/>
                </p:ext>
              </p:extLst>
            </p:nvPr>
          </p:nvGraphicFramePr>
          <p:xfrm>
            <a:off x="8129678" y="346426"/>
            <a:ext cx="600126" cy="600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2" name="CorelDRAW" r:id="rId4" imgW="717146" imgH="717947" progId="CorelDraw.Graphic.24">
                    <p:embed/>
                  </p:oleObj>
                </mc:Choice>
                <mc:Fallback>
                  <p:oleObj name="CorelDRAW" r:id="rId4" imgW="717146" imgH="717947" progId="CorelDraw.Graphic.2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8129678" y="346426"/>
                          <a:ext cx="600126" cy="6001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Скругленный прямоугольник 58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367892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28" name="Скругленный прямоугольник 127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27016" y="1155251"/>
            <a:ext cx="4310666" cy="1110455"/>
          </a:xfrm>
          <a:prstGeom prst="roundRect">
            <a:avLst>
              <a:gd name="adj" fmla="val 11097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29" name="Скругленный прямоугольник 128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5000578" y="1156775"/>
            <a:ext cx="4310666" cy="1110455"/>
          </a:xfrm>
          <a:prstGeom prst="roundRect">
            <a:avLst>
              <a:gd name="adj" fmla="val 11097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754441"/>
            <a:ext cx="411277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МСП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5079652" y="1535651"/>
            <a:ext cx="31521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Субсидии сельскохозяйственным производителям</a:t>
            </a:r>
          </a:p>
        </p:txBody>
      </p:sp>
      <p:grpSp>
        <p:nvGrpSpPr>
          <p:cNvPr id="131" name="Группа 130"/>
          <p:cNvGrpSpPr/>
          <p:nvPr/>
        </p:nvGrpSpPr>
        <p:grpSpPr>
          <a:xfrm>
            <a:off x="5185121" y="1757261"/>
            <a:ext cx="699908" cy="315098"/>
            <a:chOff x="798159" y="2010015"/>
            <a:chExt cx="699908" cy="315098"/>
          </a:xfrm>
        </p:grpSpPr>
        <p:sp>
          <p:nvSpPr>
            <p:cNvPr id="132" name="Скругленный прямоугольник 131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Прямоугольник 136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885797" y="2109669"/>
              <a:ext cx="5629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ЮЛ / ИП</a:t>
              </a:r>
            </a:p>
          </p:txBody>
        </p:sp>
      </p:grpSp>
      <p:sp>
        <p:nvSpPr>
          <p:cNvPr id="139" name="Скругленный прямоугольник 138"/>
          <p:cNvSpPr/>
          <p:nvPr/>
        </p:nvSpPr>
        <p:spPr>
          <a:xfrm>
            <a:off x="6131898" y="1838323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6212726" y="1756721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144" name="Прямоугольник 143"/>
          <p:cNvSpPr/>
          <p:nvPr/>
        </p:nvSpPr>
        <p:spPr>
          <a:xfrm>
            <a:off x="6219536" y="1858206"/>
            <a:ext cx="2188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Министерство труда и развития</a:t>
            </a:r>
          </a:p>
          <a:p>
            <a:r>
              <a:rPr lang="ru-RU" sz="800" b="1" dirty="0"/>
              <a:t>кадрового потенциала Камчатского края</a:t>
            </a:r>
          </a:p>
        </p:txBody>
      </p:sp>
      <p:sp>
        <p:nvSpPr>
          <p:cNvPr id="145" name="Прямоугольник 144"/>
          <p:cNvSpPr/>
          <p:nvPr/>
        </p:nvSpPr>
        <p:spPr>
          <a:xfrm>
            <a:off x="5088608" y="1240132"/>
            <a:ext cx="21447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ПОДДЕРЖКА ОТ МИНСЕЛЬХОЗ КАМЧАТСКОГО КРАЯ</a:t>
            </a:r>
          </a:p>
        </p:txBody>
      </p:sp>
      <p:sp>
        <p:nvSpPr>
          <p:cNvPr id="146" name="Прямоугольник 145"/>
          <p:cNvSpPr/>
          <p:nvPr/>
        </p:nvSpPr>
        <p:spPr>
          <a:xfrm>
            <a:off x="8426722" y="1919812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узнать больше</a:t>
            </a:r>
          </a:p>
        </p:txBody>
      </p:sp>
      <p:pic>
        <p:nvPicPr>
          <p:cNvPr id="148" name="Рисунок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3665" y="1244366"/>
            <a:ext cx="721063" cy="721063"/>
          </a:xfrm>
          <a:prstGeom prst="rect">
            <a:avLst/>
          </a:prstGeom>
        </p:spPr>
      </p:pic>
      <p:sp>
        <p:nvSpPr>
          <p:cNvPr id="150" name="Прямоугольник 149"/>
          <p:cNvSpPr/>
          <p:nvPr/>
        </p:nvSpPr>
        <p:spPr>
          <a:xfrm>
            <a:off x="743116" y="1399444"/>
            <a:ext cx="31521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Субсидии и гранты в сфере: </a:t>
            </a:r>
          </a:p>
          <a:p>
            <a:pPr indent="93663">
              <a:buFont typeface="Wingdings" panose="05000000000000000000" pitchFamily="2" charset="2"/>
              <a:buChar char="§"/>
            </a:pPr>
            <a:r>
              <a:rPr lang="ru-RU" sz="800" dirty="0"/>
              <a:t>дошкольного / средне-специального образования;</a:t>
            </a:r>
          </a:p>
          <a:p>
            <a:pPr indent="93663">
              <a:buFont typeface="Wingdings" panose="05000000000000000000" pitchFamily="2" charset="2"/>
              <a:buChar char="§"/>
            </a:pPr>
            <a:r>
              <a:rPr lang="ru-RU" sz="800" dirty="0"/>
              <a:t>оздоровления детей в детских оздоровительных лагерях </a:t>
            </a:r>
          </a:p>
        </p:txBody>
      </p:sp>
      <p:grpSp>
        <p:nvGrpSpPr>
          <p:cNvPr id="151" name="Группа 150"/>
          <p:cNvGrpSpPr/>
          <p:nvPr/>
        </p:nvGrpSpPr>
        <p:grpSpPr>
          <a:xfrm>
            <a:off x="848585" y="1799483"/>
            <a:ext cx="699908" cy="315098"/>
            <a:chOff x="798159" y="2010015"/>
            <a:chExt cx="699908" cy="315098"/>
          </a:xfrm>
        </p:grpSpPr>
        <p:sp>
          <p:nvSpPr>
            <p:cNvPr id="179" name="Скругленный прямоугольник 178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186" name="Прямоугольник 185"/>
            <p:cNvSpPr/>
            <p:nvPr/>
          </p:nvSpPr>
          <p:spPr>
            <a:xfrm>
              <a:off x="885797" y="2109669"/>
              <a:ext cx="5629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ЮЛ / ИП</a:t>
              </a:r>
            </a:p>
          </p:txBody>
        </p:sp>
      </p:grpSp>
      <p:sp>
        <p:nvSpPr>
          <p:cNvPr id="152" name="Скругленный прямоугольник 151"/>
          <p:cNvSpPr/>
          <p:nvPr/>
        </p:nvSpPr>
        <p:spPr>
          <a:xfrm>
            <a:off x="1795362" y="1880545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Прямоугольник 152"/>
          <p:cNvSpPr/>
          <p:nvPr/>
        </p:nvSpPr>
        <p:spPr>
          <a:xfrm>
            <a:off x="1876190" y="1798943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1883000" y="1900428"/>
            <a:ext cx="19121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Министерство образования Камчатского края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752072" y="1240132"/>
            <a:ext cx="32941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ПОДДЕРЖКА ОТ МИНОБРАЗОВАНИЯ КАМЧАТСКОГО КРАЯ</a:t>
            </a:r>
          </a:p>
        </p:txBody>
      </p:sp>
      <p:sp>
        <p:nvSpPr>
          <p:cNvPr id="158" name="Прямоугольник 157"/>
          <p:cNvSpPr/>
          <p:nvPr/>
        </p:nvSpPr>
        <p:spPr>
          <a:xfrm>
            <a:off x="4046230" y="1919812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узнать больше</a:t>
            </a:r>
          </a:p>
        </p:txBody>
      </p:sp>
      <p:pic>
        <p:nvPicPr>
          <p:cNvPr id="193" name="Рисунок 1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463" y="1244366"/>
            <a:ext cx="721063" cy="721063"/>
          </a:xfrm>
          <a:prstGeom prst="rect">
            <a:avLst/>
          </a:prstGeom>
        </p:spPr>
      </p:pic>
      <p:sp>
        <p:nvSpPr>
          <p:cNvPr id="196" name="Скругленный прямоугольник 195">
            <a:extLst>
              <a:ext uri="{FF2B5EF4-FFF2-40B4-BE49-F238E27FC236}">
                <a16:creationId xmlns:a16="http://schemas.microsoft.com/office/drawing/2014/main" id="{959288B3-6129-0F6E-2F82-BEEB0DD1000F}"/>
              </a:ext>
            </a:extLst>
          </p:cNvPr>
          <p:cNvSpPr/>
          <p:nvPr/>
        </p:nvSpPr>
        <p:spPr>
          <a:xfrm>
            <a:off x="627016" y="2349243"/>
            <a:ext cx="4310666" cy="1110455"/>
          </a:xfrm>
          <a:prstGeom prst="roundRect">
            <a:avLst>
              <a:gd name="adj" fmla="val 11097"/>
            </a:avLst>
          </a:prstGeom>
          <a:noFill/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17" name="Прямоугольник 216"/>
          <p:cNvSpPr/>
          <p:nvPr/>
        </p:nvSpPr>
        <p:spPr>
          <a:xfrm>
            <a:off x="739539" y="2601822"/>
            <a:ext cx="31521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/>
              <a:t>Субсидии и гранты в сфере туризма</a:t>
            </a:r>
          </a:p>
        </p:txBody>
      </p:sp>
      <p:grpSp>
        <p:nvGrpSpPr>
          <p:cNvPr id="218" name="Группа 217"/>
          <p:cNvGrpSpPr/>
          <p:nvPr/>
        </p:nvGrpSpPr>
        <p:grpSpPr>
          <a:xfrm>
            <a:off x="845008" y="2883426"/>
            <a:ext cx="699908" cy="315098"/>
            <a:chOff x="798159" y="2010015"/>
            <a:chExt cx="699908" cy="315098"/>
          </a:xfrm>
        </p:grpSpPr>
        <p:sp>
          <p:nvSpPr>
            <p:cNvPr id="219" name="Скругленный прямоугольник 218"/>
            <p:cNvSpPr/>
            <p:nvPr/>
          </p:nvSpPr>
          <p:spPr>
            <a:xfrm>
              <a:off x="798159" y="2089786"/>
              <a:ext cx="138381" cy="138381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1" name="Прямоугольник 220"/>
            <p:cNvSpPr/>
            <p:nvPr/>
          </p:nvSpPr>
          <p:spPr>
            <a:xfrm>
              <a:off x="878987" y="2010015"/>
              <a:ext cx="619080" cy="2000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7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получатель</a:t>
              </a:r>
            </a:p>
          </p:txBody>
        </p:sp>
        <p:sp>
          <p:nvSpPr>
            <p:cNvPr id="222" name="Прямоугольник 221"/>
            <p:cNvSpPr/>
            <p:nvPr/>
          </p:nvSpPr>
          <p:spPr>
            <a:xfrm>
              <a:off x="885797" y="2109669"/>
              <a:ext cx="562975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b="1" dirty="0"/>
                <a:t>ЮЛ / ИП</a:t>
              </a:r>
            </a:p>
          </p:txBody>
        </p:sp>
      </p:grpSp>
      <p:sp>
        <p:nvSpPr>
          <p:cNvPr id="223" name="Скругленный прямоугольник 222"/>
          <p:cNvSpPr/>
          <p:nvPr/>
        </p:nvSpPr>
        <p:spPr>
          <a:xfrm>
            <a:off x="1791785" y="2964488"/>
            <a:ext cx="138381" cy="13838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Прямоугольник 223"/>
          <p:cNvSpPr/>
          <p:nvPr/>
        </p:nvSpPr>
        <p:spPr>
          <a:xfrm>
            <a:off x="1872613" y="2882886"/>
            <a:ext cx="54373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оператор</a:t>
            </a:r>
          </a:p>
        </p:txBody>
      </p:sp>
      <p:sp>
        <p:nvSpPr>
          <p:cNvPr id="225" name="Прямоугольник 224"/>
          <p:cNvSpPr/>
          <p:nvPr/>
        </p:nvSpPr>
        <p:spPr>
          <a:xfrm>
            <a:off x="1879423" y="2984371"/>
            <a:ext cx="16249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/>
              <a:t>Министерство туризма Камчатского края</a:t>
            </a:r>
          </a:p>
        </p:txBody>
      </p:sp>
      <p:sp>
        <p:nvSpPr>
          <p:cNvPr id="226" name="Прямоугольник 225"/>
          <p:cNvSpPr/>
          <p:nvPr/>
        </p:nvSpPr>
        <p:spPr>
          <a:xfrm>
            <a:off x="748495" y="2442510"/>
            <a:ext cx="32941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/>
              <a:t>ПОДДЕРЖКА ОТ МИНУТРИЗМА КАМЧАТСКОГО КРАЯ</a:t>
            </a:r>
          </a:p>
        </p:txBody>
      </p:sp>
      <p:sp>
        <p:nvSpPr>
          <p:cNvPr id="227" name="Прямоугольник 226"/>
          <p:cNvSpPr/>
          <p:nvPr/>
        </p:nvSpPr>
        <p:spPr>
          <a:xfrm>
            <a:off x="4042653" y="3122190"/>
            <a:ext cx="74732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00" dirty="0"/>
              <a:t>узнать больше</a:t>
            </a:r>
          </a:p>
        </p:txBody>
      </p:sp>
      <p:pic>
        <p:nvPicPr>
          <p:cNvPr id="228" name="Рисунок 2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886" y="2446744"/>
            <a:ext cx="721063" cy="721063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17893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88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1C9CDDE7-CA8C-3059-F83C-6E358C537246}"/>
              </a:ext>
            </a:extLst>
          </p:cNvPr>
          <p:cNvSpPr/>
          <p:nvPr/>
        </p:nvSpPr>
        <p:spPr>
          <a:xfrm>
            <a:off x="627016" y="3919792"/>
            <a:ext cx="3470852" cy="2388029"/>
          </a:xfrm>
          <a:prstGeom prst="roundRect">
            <a:avLst>
              <a:gd name="adj" fmla="val 11787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 МЕР ФИНАНСОВОЙ   И ОРГАНИЗАЦИОННОЙ ПОДДЕРЖКИ ПРОЕКТОВ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9987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по корректировке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Скругленный прямоугольник 67">
            <a:extLst>
              <a:ext uri="{FF2B5EF4-FFF2-40B4-BE49-F238E27FC236}">
                <a16:creationId xmlns:a16="http://schemas.microsoft.com/office/drawing/2014/main" id="{FD205189-21AA-DDE0-5094-A28E46F5CB5F}"/>
              </a:ext>
            </a:extLst>
          </p:cNvPr>
          <p:cNvSpPr/>
          <p:nvPr/>
        </p:nvSpPr>
        <p:spPr>
          <a:xfrm>
            <a:off x="3522847" y="1401546"/>
            <a:ext cx="2154686" cy="240688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474C35DA-31DE-309C-F205-541813D224F1}"/>
              </a:ext>
            </a:extLst>
          </p:cNvPr>
          <p:cNvSpPr/>
          <p:nvPr/>
        </p:nvSpPr>
        <p:spPr>
          <a:xfrm>
            <a:off x="627016" y="1401546"/>
            <a:ext cx="2780405" cy="240688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id="{AAE095AC-081E-33A2-FDBB-98B052165558}"/>
              </a:ext>
            </a:extLst>
          </p:cNvPr>
          <p:cNvSpPr/>
          <p:nvPr/>
        </p:nvSpPr>
        <p:spPr>
          <a:xfrm>
            <a:off x="5795703" y="1401546"/>
            <a:ext cx="3991893" cy="240688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788C38C7-4DE5-24AC-7622-658BB16B4123}"/>
              </a:ext>
            </a:extLst>
          </p:cNvPr>
          <p:cNvSpPr/>
          <p:nvPr/>
        </p:nvSpPr>
        <p:spPr>
          <a:xfrm>
            <a:off x="4220619" y="3919791"/>
            <a:ext cx="2726172" cy="2388029"/>
          </a:xfrm>
          <a:prstGeom prst="roundRect">
            <a:avLst>
              <a:gd name="adj" fmla="val 1074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D53A4B05-5996-A019-A76C-03C280C9327F}"/>
              </a:ext>
            </a:extLst>
          </p:cNvPr>
          <p:cNvSpPr/>
          <p:nvPr/>
        </p:nvSpPr>
        <p:spPr>
          <a:xfrm>
            <a:off x="7061424" y="3919791"/>
            <a:ext cx="2726172" cy="2388029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1BBFC5A-DE30-051C-FEEB-53A884C8CC68}"/>
              </a:ext>
            </a:extLst>
          </p:cNvPr>
          <p:cNvSpPr txBox="1"/>
          <p:nvPr/>
        </p:nvSpPr>
        <p:spPr>
          <a:xfrm>
            <a:off x="853368" y="1584500"/>
            <a:ext cx="1740849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АКТИВНАЯ ИНФОРМАЦИОННАЯ              И КОНСУЛЬТАЦИОННАЯ ПОДДЕРЖКА ПРЕДПРИНИМАТЕЛЕЙ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5029D8E-6FA5-39F6-980B-E624E0847E5F}"/>
              </a:ext>
            </a:extLst>
          </p:cNvPr>
          <p:cNvSpPr txBox="1"/>
          <p:nvPr/>
        </p:nvSpPr>
        <p:spPr>
          <a:xfrm>
            <a:off x="3762825" y="1584500"/>
            <a:ext cx="1416981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СРОКОВ ПРОЦЕДУР,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ПОЛУЧЕНИЯ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5B46850-A2F4-926B-117B-28D7665D8D86}"/>
              </a:ext>
            </a:extLst>
          </p:cNvPr>
          <p:cNvSpPr txBox="1"/>
          <p:nvPr/>
        </p:nvSpPr>
        <p:spPr>
          <a:xfrm>
            <a:off x="853311" y="4128456"/>
            <a:ext cx="1740906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УМЕНЬШЕНИЕ КОЛИЧЕСТВА БЮРОКРАТИЧЕСКИХ ПРОЦЕДУР                           ДЛЯ ПОЛУЧЕНИЯ МЕР ПОДДЕРЖКИ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BED9D75-83DC-7DB1-D63D-8AE176B201FF}"/>
              </a:ext>
            </a:extLst>
          </p:cNvPr>
          <p:cNvSpPr txBox="1"/>
          <p:nvPr/>
        </p:nvSpPr>
        <p:spPr>
          <a:xfrm>
            <a:off x="4462486" y="4135853"/>
            <a:ext cx="164767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ПРОЦЕДУР               В ЭЛЕКТРОННЫЙ ВИД                          ДЛЯ СОКРАЩЕНИЯ ВРЕМЕННЫХ ИЗДЕРЖЕК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7EE8951-3C5B-0C8C-FB1D-B73F3B4B4824}"/>
              </a:ext>
            </a:extLst>
          </p:cNvPr>
          <p:cNvSpPr txBox="1"/>
          <p:nvPr/>
        </p:nvSpPr>
        <p:spPr>
          <a:xfrm>
            <a:off x="6027053" y="1576659"/>
            <a:ext cx="186388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ПРОЕКТНОГО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ОФИСА, КОТОРЫЙ БУДЕТ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ЗАНИМАТЬСЯ ОЦЕНКОЙ И ПРОРАБОТКОЙ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BFBFDEB-7CB0-167B-22EE-584ADCCB8AF2}"/>
              </a:ext>
            </a:extLst>
          </p:cNvPr>
          <p:cNvSpPr txBox="1"/>
          <p:nvPr/>
        </p:nvSpPr>
        <p:spPr>
          <a:xfrm>
            <a:off x="7287978" y="4135853"/>
            <a:ext cx="167256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НАЛОГОВЫХ СТАВОК ДЛЯ МСП</a:t>
            </a:r>
          </a:p>
        </p:txBody>
      </p:sp>
      <p:pic>
        <p:nvPicPr>
          <p:cNvPr id="113" name="Рисунок 11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id="{6FF3168F-26EC-2BD5-8CA9-3F1917E5B4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895217" y="1554054"/>
            <a:ext cx="360000" cy="360000"/>
          </a:xfrm>
          <a:prstGeom prst="rect">
            <a:avLst/>
          </a:prstGeom>
        </p:spPr>
      </p:pic>
      <p:pic>
        <p:nvPicPr>
          <p:cNvPr id="114" name="Рисунок 113" descr="Включенный свет со сплошной заливкой">
            <a:extLst>
              <a:ext uri="{FF2B5EF4-FFF2-40B4-BE49-F238E27FC236}">
                <a16:creationId xmlns:a16="http://schemas.microsoft.com/office/drawing/2014/main" id="{A507D0C6-6F19-CAC5-87C3-03E2DD67C0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243785" y="1554054"/>
            <a:ext cx="360000" cy="360000"/>
          </a:xfrm>
          <a:prstGeom prst="rect">
            <a:avLst/>
          </a:prstGeom>
        </p:spPr>
      </p:pic>
      <p:pic>
        <p:nvPicPr>
          <p:cNvPr id="115" name="Рисунок 114" descr="Пользовательский интерфейс и взаимодействие с пользователем со сплошной заливкой">
            <a:extLst>
              <a:ext uri="{FF2B5EF4-FFF2-40B4-BE49-F238E27FC236}">
                <a16:creationId xmlns:a16="http://schemas.microsoft.com/office/drawing/2014/main" id="{16B02601-C0C0-44A1-68D7-F77C9BE399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391808" y="4095217"/>
            <a:ext cx="360000" cy="360000"/>
          </a:xfrm>
          <a:prstGeom prst="rect">
            <a:avLst/>
          </a:prstGeom>
        </p:spPr>
      </p:pic>
      <p:pic>
        <p:nvPicPr>
          <p:cNvPr id="120" name="Рисунок 119" descr="Секундомер 25% со сплошной заливкой">
            <a:extLst>
              <a:ext uri="{FF2B5EF4-FFF2-40B4-BE49-F238E27FC236}">
                <a16:creationId xmlns:a16="http://schemas.microsoft.com/office/drawing/2014/main" id="{C1CF9739-4EC1-F0B1-CCD2-2CE85E7B24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580435" y="4095217"/>
            <a:ext cx="360000" cy="360000"/>
          </a:xfrm>
          <a:prstGeom prst="rect">
            <a:avLst/>
          </a:prstGeom>
        </p:spPr>
      </p:pic>
      <p:pic>
        <p:nvPicPr>
          <p:cNvPr id="122" name="Рисунок 121" descr="Секундомер 25% со сплошной заливкой">
            <a:extLst>
              <a:ext uri="{FF2B5EF4-FFF2-40B4-BE49-F238E27FC236}">
                <a16:creationId xmlns:a16="http://schemas.microsoft.com/office/drawing/2014/main" id="{3ABCC45C-9288-4DDA-1F0D-140CBB2322B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180039" y="1554054"/>
            <a:ext cx="360000" cy="360000"/>
          </a:xfrm>
          <a:prstGeom prst="rect">
            <a:avLst/>
          </a:prstGeom>
        </p:spPr>
      </p:pic>
      <p:pic>
        <p:nvPicPr>
          <p:cNvPr id="125" name="Рисунок 124" descr="Диаграмма с тенденцией спада со сплошной заливкой">
            <a:extLst>
              <a:ext uri="{FF2B5EF4-FFF2-40B4-BE49-F238E27FC236}">
                <a16:creationId xmlns:a16="http://schemas.microsoft.com/office/drawing/2014/main" id="{DEDD0709-CCD1-79B5-EB24-340104B7E5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280720" y="4085532"/>
            <a:ext cx="360000" cy="36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0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Рисунок 66" descr="Презентация с организационной диаграммой со сплошной заливкой">
            <a:extLst>
              <a:ext uri="{FF2B5EF4-FFF2-40B4-BE49-F238E27FC236}">
                <a16:creationId xmlns:a16="http://schemas.microsoft.com/office/drawing/2014/main" id="{A71FDA74-3CF5-F1A5-4106-138AE36E9A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6578" y="2501820"/>
            <a:ext cx="360000" cy="360000"/>
          </a:xfrm>
          <a:prstGeom prst="rect">
            <a:avLst/>
          </a:prstGeom>
        </p:spPr>
      </p:pic>
      <p:pic>
        <p:nvPicPr>
          <p:cNvPr id="56" name="Рисунок 55" descr="Портфель со сплошной заливкой">
            <a:extLst>
              <a:ext uri="{FF2B5EF4-FFF2-40B4-BE49-F238E27FC236}">
                <a16:creationId xmlns:a16="http://schemas.microsoft.com/office/drawing/2014/main" id="{E3D5026D-F530-776D-1F39-B579F42740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76578" y="3129977"/>
            <a:ext cx="360000" cy="360000"/>
          </a:xfrm>
          <a:prstGeom prst="rect">
            <a:avLst/>
          </a:prstGeom>
        </p:spPr>
      </p:pic>
      <p:pic>
        <p:nvPicPr>
          <p:cNvPr id="60" name="Рисунок 59" descr="Включенный свет со сплошной заливкой">
            <a:extLst>
              <a:ext uri="{FF2B5EF4-FFF2-40B4-BE49-F238E27FC236}">
                <a16:creationId xmlns:a16="http://schemas.microsoft.com/office/drawing/2014/main" id="{7C7AD6CC-787D-CD34-EA28-14CBC13E58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2889910" y="2507195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ЭФФЕКТИВНАЯ РАБОТА С ИНВЕСТОРАМИ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ЭФФЕКТИВНАЯ РАБОТА С ИНВЕСТОРАМИ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БУДУЩЕГО РАЗВИТИЯ ГОРОДСКОГО ОКРУГА «ПОСЕЛОК ПАЛАНА»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 будущего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34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70" y="2517918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Разработано положение о сопровождении инвестиционных проектов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70" y="3133052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 проводит встречи с инвесторами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08F2D5-E7B1-9859-0C27-C31633C7E698}"/>
              </a:ext>
            </a:extLst>
          </p:cNvPr>
          <p:cNvSpPr txBox="1"/>
          <p:nvPr/>
        </p:nvSpPr>
        <p:spPr>
          <a:xfrm>
            <a:off x="3321000" y="2520096"/>
            <a:ext cx="167893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с АО «Корпорация развития Камчатки»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618FEF85-AC48-801F-7205-52FD68D929CC}"/>
              </a:ext>
            </a:extLst>
          </p:cNvPr>
          <p:cNvSpPr/>
          <p:nvPr/>
        </p:nvSpPr>
        <p:spPr>
          <a:xfrm>
            <a:off x="5300092" y="2279394"/>
            <a:ext cx="4497839" cy="1483045"/>
          </a:xfrm>
          <a:prstGeom prst="roundRect">
            <a:avLst>
              <a:gd name="adj" fmla="val 1668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3B099-CCDB-6CD6-7DE2-CED2B6AE20D0}"/>
              </a:ext>
            </a:extLst>
          </p:cNvPr>
          <p:cNvSpPr txBox="1"/>
          <p:nvPr/>
        </p:nvSpPr>
        <p:spPr>
          <a:xfrm>
            <a:off x="5870075" y="2520096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проведён ремонт коммунальных сетей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7C5565-DE52-186C-6CB0-BF8365BF57B2}"/>
              </a:ext>
            </a:extLst>
          </p:cNvPr>
          <p:cNvSpPr txBox="1"/>
          <p:nvPr/>
        </p:nvSpPr>
        <p:spPr>
          <a:xfrm>
            <a:off x="1210974" y="5023512"/>
            <a:ext cx="16789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организованы ежегодные фестивали, которые пользуются спросом                 у туристов</a:t>
            </a:r>
          </a:p>
        </p:txBody>
      </p:sp>
      <p:pic>
        <p:nvPicPr>
          <p:cNvPr id="28" name="Рисунок 27" descr="Дождь со сплошной заливкой">
            <a:extLst>
              <a:ext uri="{FF2B5EF4-FFF2-40B4-BE49-F238E27FC236}">
                <a16:creationId xmlns:a16="http://schemas.microsoft.com/office/drawing/2014/main" id="{F5D798C4-229A-E583-49AC-F141EA86DBE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62157" y="5030888"/>
            <a:ext cx="360000" cy="363216"/>
          </a:xfrm>
          <a:prstGeom prst="rect">
            <a:avLst/>
          </a:prstGeom>
        </p:spPr>
      </p:pic>
      <p:pic>
        <p:nvPicPr>
          <p:cNvPr id="58" name="Рисунок 57" descr="Схема с ветвлением со сплошной заливкой">
            <a:extLst>
              <a:ext uri="{FF2B5EF4-FFF2-40B4-BE49-F238E27FC236}">
                <a16:creationId xmlns:a16="http://schemas.microsoft.com/office/drawing/2014/main" id="{BF9AC441-E179-D4A0-17BF-C57B0249C6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429677" y="2517245"/>
            <a:ext cx="360000" cy="36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03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02110037-3A58-CDB8-8B41-6D6ADB92766C}"/>
              </a:ext>
            </a:extLst>
          </p:cNvPr>
          <p:cNvSpPr/>
          <p:nvPr/>
        </p:nvSpPr>
        <p:spPr>
          <a:xfrm>
            <a:off x="2177876" y="3541703"/>
            <a:ext cx="2319363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4764658" y="3553700"/>
            <a:ext cx="4876062" cy="2094626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853369" y="1974828"/>
            <a:ext cx="2484188" cy="10002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ПРОМЫШЛЕННОЕ ПРОИЗВОДСТВО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205,5 млн. рублей объем отгруженных товаров собственного производства, выполненных работ собственными силами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продукции в 2022 г.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69586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Морской, автомобильный транспорт и авиасообщение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E19CD4-5254-3EFD-22F9-39923BAB964A}"/>
              </a:ext>
            </a:extLst>
          </p:cNvPr>
          <p:cNvSpPr txBox="1"/>
          <p:nvPr/>
        </p:nvSpPr>
        <p:spPr>
          <a:xfrm>
            <a:off x="853312" y="4123977"/>
            <a:ext cx="9785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ИСТОРИКО-КУЛЬТУРНОЕ НАСЛЕДИЕ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4C09F4-F102-F31C-7FF3-D3B5C78C77BF}"/>
              </a:ext>
            </a:extLst>
          </p:cNvPr>
          <p:cNvSpPr txBox="1"/>
          <p:nvPr/>
        </p:nvSpPr>
        <p:spPr>
          <a:xfrm>
            <a:off x="2404169" y="4131374"/>
            <a:ext cx="192791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sz="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Городской округ «поселок Палана» является административным </a:t>
            </a:r>
            <a:r>
              <a:rPr lang="ru-RU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центром Корякского округа – административно-территориальной единицы Камчатского края с особым </a:t>
            </a:r>
          </a:p>
          <a:p>
            <a:pPr lvl="0" defTabSz="914400">
              <a:spcBef>
                <a:spcPct val="0"/>
              </a:spcBef>
              <a:defRPr/>
            </a:pPr>
            <a:r>
              <a:rPr lang="ru-RU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статусом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093959" y="1773237"/>
            <a:ext cx="2195113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pPr lvl="0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АДМИНИСТРАТИВНОМУ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ЦЕНТРУ </a:t>
            </a:r>
            <a:r>
              <a:rPr lang="ru-RU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КАМЧАТСКОГО КРАЯ Г. ПЕТРОПАВЛОВСКА-КАМЧАТСКОГО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715 км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5002214" y="4057659"/>
            <a:ext cx="2777857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ПЛОЩАДКИ 2 ед. 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для строительства культурно-досугового центра «Палана»</a:t>
            </a:r>
          </a:p>
          <a:p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Земельный участок для размещения предпринимательского агротехнического кластера 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960630" y="1554054"/>
            <a:ext cx="317061" cy="317061"/>
          </a:xfrm>
          <a:prstGeom prst="rect">
            <a:avLst/>
          </a:prstGeom>
        </p:spPr>
      </p:pic>
      <p:pic>
        <p:nvPicPr>
          <p:cNvPr id="9" name="Рисунок 8" descr="Ракета со сплошной заливкой">
            <a:extLst>
              <a:ext uri="{FF2B5EF4-FFF2-40B4-BE49-F238E27FC236}">
                <a16:creationId xmlns:a16="http://schemas.microsoft.com/office/drawing/2014/main" id="{79C47C02-F045-DB00-ED8E-FA048A96B4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120423" y="3715300"/>
            <a:ext cx="342359" cy="342359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id="{5DC5C6A3-2CCA-4FE9-A47B-9DE0EEE633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92647" y="3676828"/>
            <a:ext cx="339434" cy="339434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:a16="http://schemas.microsoft.com/office/drawing/2014/main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612414" y="3651972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9242917" y="152207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07306" y="1668575"/>
            <a:ext cx="4497842" cy="1290744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506320" y="1837852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ИНВЕСТИЦИОННЫЙ УПОЛНОМОЧЕННЫЙ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Рисунок 86" descr="Телефонная трубка со сплошной заливкой">
            <a:extLst>
              <a:ext uri="{FF2B5EF4-FFF2-40B4-BE49-F238E27FC236}">
                <a16:creationId xmlns:a16="http://schemas.microsoft.com/office/drawing/2014/main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811045" y="2263735"/>
            <a:ext cx="180000" cy="180000"/>
          </a:xfrm>
          <a:prstGeom prst="rect">
            <a:avLst/>
          </a:prstGeom>
        </p:spPr>
      </p:pic>
      <p:pic>
        <p:nvPicPr>
          <p:cNvPr id="88" name="Рисунок 87" descr="Конверт со сплошной заливкой">
            <a:extLst>
              <a:ext uri="{FF2B5EF4-FFF2-40B4-BE49-F238E27FC236}">
                <a16:creationId xmlns:a16="http://schemas.microsoft.com/office/drawing/2014/main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11045" y="2548327"/>
            <a:ext cx="180000" cy="18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2B320D37-28CA-43E4-D047-5092F341CFB8}"/>
              </a:ext>
            </a:extLst>
          </p:cNvPr>
          <p:cNvSpPr txBox="1"/>
          <p:nvPr/>
        </p:nvSpPr>
        <p:spPr>
          <a:xfrm>
            <a:off x="5535562" y="2125235"/>
            <a:ext cx="18108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 Абрамов Евгений Викторович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5FA2E06-ACD5-D4CA-CA5A-18E45EE13D6C}"/>
              </a:ext>
            </a:extLst>
          </p:cNvPr>
          <p:cNvSpPr txBox="1"/>
          <p:nvPr/>
        </p:nvSpPr>
        <p:spPr>
          <a:xfrm>
            <a:off x="8156506" y="228448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(41543) 32-100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348A606-ACF8-6089-0C2B-37D064DE94AB}"/>
              </a:ext>
            </a:extLst>
          </p:cNvPr>
          <p:cNvSpPr txBox="1"/>
          <p:nvPr/>
        </p:nvSpPr>
        <p:spPr>
          <a:xfrm>
            <a:off x="8156506" y="2575065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adm@palana.org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4C27CBF-BE07-07F1-AC06-BD6A89B9C6B3}"/>
              </a:ext>
            </a:extLst>
          </p:cNvPr>
          <p:cNvSpPr txBox="1"/>
          <p:nvPr/>
        </p:nvSpPr>
        <p:spPr>
          <a:xfrm>
            <a:off x="872824" y="1668575"/>
            <a:ext cx="30616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СПЕЦОРГАНИЗАЦИИ ВАШЕЙ ОБЛАСТИ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Скругленный прямоугольник 93">
            <a:extLst>
              <a:ext uri="{FF2B5EF4-FFF2-40B4-BE49-F238E27FC236}">
                <a16:creationId xmlns:a16="http://schemas.microsoft.com/office/drawing/2014/main" id="{D0472071-2FCF-B872-4012-3103771D702C}"/>
              </a:ext>
            </a:extLst>
          </p:cNvPr>
          <p:cNvSpPr/>
          <p:nvPr/>
        </p:nvSpPr>
        <p:spPr>
          <a:xfrm>
            <a:off x="455156" y="2959319"/>
            <a:ext cx="4497842" cy="1570151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5" name="Скругленный прямоугольник 94">
            <a:extLst>
              <a:ext uri="{FF2B5EF4-FFF2-40B4-BE49-F238E27FC236}">
                <a16:creationId xmlns:a16="http://schemas.microsoft.com/office/drawing/2014/main" id="{AA2070FC-B2AE-831D-D4F9-D130744CB387}"/>
              </a:ext>
            </a:extLst>
          </p:cNvPr>
          <p:cNvSpPr/>
          <p:nvPr/>
        </p:nvSpPr>
        <p:spPr>
          <a:xfrm>
            <a:off x="455156" y="1087070"/>
            <a:ext cx="4497842" cy="1626493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:a16="http://schemas.microsoft.com/office/drawing/2014/main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00639" y="1709380"/>
            <a:ext cx="180000" cy="180000"/>
          </a:xfrm>
          <a:prstGeom prst="rect">
            <a:avLst/>
          </a:prstGeom>
        </p:spPr>
      </p:pic>
      <p:pic>
        <p:nvPicPr>
          <p:cNvPr id="97" name="Рисунок 96" descr="Телефонная трубка со сплошной заливкой">
            <a:extLst>
              <a:ext uri="{FF2B5EF4-FFF2-40B4-BE49-F238E27FC236}">
                <a16:creationId xmlns:a16="http://schemas.microsoft.com/office/drawing/2014/main" id="{5FD3091E-30D1-1898-AF91-772644E197F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210707" y="1787232"/>
            <a:ext cx="180000" cy="180000"/>
          </a:xfrm>
          <a:prstGeom prst="rect">
            <a:avLst/>
          </a:prstGeom>
        </p:spPr>
      </p:pic>
      <p:pic>
        <p:nvPicPr>
          <p:cNvPr id="98" name="Рисунок 97" descr="Конверт со сплошной заливкой">
            <a:extLst>
              <a:ext uri="{FF2B5EF4-FFF2-40B4-BE49-F238E27FC236}">
                <a16:creationId xmlns:a16="http://schemas.microsoft.com/office/drawing/2014/main" id="{4731CE34-B72C-34A9-AE0D-CFCA7D786FD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94074" y="2091435"/>
            <a:ext cx="222512" cy="222512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493768" y="1768602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(41543) 32-100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493768" y="2091435"/>
            <a:ext cx="120924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adm@palana.org</a:t>
            </a:r>
            <a:endParaRPr lang="x-none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747892" y="1330021"/>
            <a:ext cx="40807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709362" y="3227003"/>
            <a:ext cx="43322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</a:t>
            </a: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МОЙ БИЗНЕС 41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43498F8-1200-3A46-00DC-87A80C8555DD}"/>
              </a:ext>
            </a:extLst>
          </p:cNvPr>
          <p:cNvSpPr txBox="1"/>
          <p:nvPr/>
        </p:nvSpPr>
        <p:spPr>
          <a:xfrm>
            <a:off x="5534653" y="2436565"/>
            <a:ext cx="209572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Первый заместитель Главы Администрации городского округа «поселок Палана»</a:t>
            </a:r>
            <a:endParaRPr lang="x-none" sz="9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7892" y="3719659"/>
            <a:ext cx="180000" cy="180000"/>
          </a:xfrm>
          <a:prstGeom prst="rect">
            <a:avLst/>
          </a:prstGeom>
        </p:spPr>
      </p:pic>
      <p:pic>
        <p:nvPicPr>
          <p:cNvPr id="112" name="Рисунок 111" descr="Телефонная трубка со сплошной заливкой">
            <a:extLst>
              <a:ext uri="{FF2B5EF4-FFF2-40B4-BE49-F238E27FC236}">
                <a16:creationId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030707" y="3609870"/>
            <a:ext cx="180000" cy="180000"/>
          </a:xfrm>
          <a:prstGeom prst="rect">
            <a:avLst/>
          </a:prstGeom>
        </p:spPr>
      </p:pic>
      <p:pic>
        <p:nvPicPr>
          <p:cNvPr id="113" name="Рисунок 112" descr="Конверт со сплошной заливкой">
            <a:extLst>
              <a:ext uri="{FF2B5EF4-FFF2-40B4-BE49-F238E27FC236}">
                <a16:creationId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036855" y="3917806"/>
            <a:ext cx="222904" cy="222904"/>
          </a:xfrm>
          <a:prstGeom prst="rect">
            <a:avLst/>
          </a:prstGeom>
        </p:spPr>
      </p:pic>
      <p:pic>
        <p:nvPicPr>
          <p:cNvPr id="117" name="Рисунок 116" descr="Маркер со сплошной заливкой">
            <a:extLst>
              <a:ext uri="{FF2B5EF4-FFF2-40B4-BE49-F238E27FC236}">
                <a16:creationId xmlns:a16="http://schemas.microsoft.com/office/drawing/2014/main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pic>
        <p:nvPicPr>
          <p:cNvPr id="118" name="Рисунок 117" descr="Телефонная трубка со сплошной заливкой">
            <a:extLst>
              <a:ext uri="{FF2B5EF4-FFF2-40B4-BE49-F238E27FC236}">
                <a16:creationId xmlns:a16="http://schemas.microsoft.com/office/drawing/2014/main" id="{8FD9D260-D463-34A4-718B-C085B76BE1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5612238"/>
            <a:ext cx="180000" cy="180000"/>
          </a:xfrm>
          <a:prstGeom prst="rect">
            <a:avLst/>
          </a:prstGeom>
        </p:spPr>
      </p:pic>
      <p:pic>
        <p:nvPicPr>
          <p:cNvPr id="119" name="Рисунок 118" descr="Конверт со сплошной заливкой">
            <a:extLst>
              <a:ext uri="{FF2B5EF4-FFF2-40B4-BE49-F238E27FC236}">
                <a16:creationId xmlns:a16="http://schemas.microsoft.com/office/drawing/2014/main" id="{1F5CAFCB-AE4F-4EB2-1316-9620E09C53F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5896830"/>
            <a:ext cx="180000" cy="180000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9D1CF503-7447-E298-2516-E4BD72457399}"/>
              </a:ext>
            </a:extLst>
          </p:cNvPr>
          <p:cNvSpPr txBox="1"/>
          <p:nvPr/>
        </p:nvSpPr>
        <p:spPr>
          <a:xfrm>
            <a:off x="1156814" y="5699731"/>
            <a:ext cx="181083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полный адрес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7E94770E-689F-2C9E-757E-15C8471B1841}"/>
              </a:ext>
            </a:extLst>
          </p:cNvPr>
          <p:cNvSpPr txBox="1"/>
          <p:nvPr/>
        </p:nvSpPr>
        <p:spPr>
          <a:xfrm>
            <a:off x="3493768" y="563298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…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747892" y="1799380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688000, Россия, Камчатский </a:t>
            </a:r>
            <a:r>
              <a:rPr lang="ru-RU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край,Тигильский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район, </a:t>
            </a:r>
            <a:r>
              <a:rPr lang="ru-RU" sz="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п.г.т</a:t>
            </a:r>
            <a:r>
              <a:rPr lang="ru-RU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Палана, улица </a:t>
            </a:r>
            <a:r>
              <a:rPr lang="ru-RU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Обухова дом 6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416586" y="3605895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(4152) 202-800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416586" y="3960008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info@mb41.ru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747892" y="3715233"/>
            <a:ext cx="181083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683031, </a:t>
            </a:r>
            <a:r>
              <a:rPr lang="ru-RU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Россия,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Камчатский край, г. Петропавловск-Камчатский, ул. Карла Маркса д. 23 оф. 506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77A01B19-E683-72F3-D3D4-F5448CED6AA8}"/>
              </a:ext>
            </a:extLst>
          </p:cNvPr>
          <p:cNvSpPr/>
          <p:nvPr/>
        </p:nvSpPr>
        <p:spPr>
          <a:xfrm>
            <a:off x="5244034" y="3132208"/>
            <a:ext cx="4497842" cy="1174902"/>
          </a:xfrm>
          <a:prstGeom prst="roundRect">
            <a:avLst>
              <a:gd name="adj" fmla="val 153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0BA712A-5970-64F3-6AB3-A9390803029C}"/>
              </a:ext>
            </a:extLst>
          </p:cNvPr>
          <p:cNvSpPr txBox="1"/>
          <p:nvPr/>
        </p:nvSpPr>
        <p:spPr>
          <a:xfrm>
            <a:off x="5535562" y="3356819"/>
            <a:ext cx="336797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ЭКОНОМИЧЕСКОГО РАЗВИТИЯ КАМЧАТСКОГО КРАЯ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5535562" y="3758709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683001, Россия, Камчатский край,     г. Петропавловск-Камчатский, ул</a:t>
            </a:r>
            <a:r>
              <a:rPr lang="ru-RU" sz="900" b="1" dirty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. Ленинская, </a:t>
            </a:r>
            <a:r>
              <a:rPr lang="ru-RU" sz="900" b="1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18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FA2E06-ACD5-D4CA-CA5A-18E45EE13D6C}"/>
              </a:ext>
            </a:extLst>
          </p:cNvPr>
          <p:cNvSpPr txBox="1"/>
          <p:nvPr/>
        </p:nvSpPr>
        <p:spPr>
          <a:xfrm>
            <a:off x="8050834" y="3758709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(4152) 425-680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Телефонная трубка со сплошной заливкой">
            <a:extLst>
              <a:ext uri="{FF2B5EF4-FFF2-40B4-BE49-F238E27FC236}">
                <a16:creationId xmlns:a16="http://schemas.microsoft.com/office/drawing/2014/main" id="{C6DE0C96-208C-0F2F-280E-020EBEAD16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783445" y="3786458"/>
            <a:ext cx="180000" cy="18000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C348A606-ACF8-6089-0C2B-37D064DE94AB}"/>
              </a:ext>
            </a:extLst>
          </p:cNvPr>
          <p:cNvSpPr txBox="1"/>
          <p:nvPr/>
        </p:nvSpPr>
        <p:spPr>
          <a:xfrm>
            <a:off x="8081611" y="4051309"/>
            <a:ext cx="158537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econ@kamgov.ru</a:t>
            </a:r>
            <a:endParaRPr lang="x-none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Конверт со сплошной заливкой">
            <a:extLst>
              <a:ext uri="{FF2B5EF4-FFF2-40B4-BE49-F238E27FC236}">
                <a16:creationId xmlns:a16="http://schemas.microsoft.com/office/drawing/2014/main" id="{A5669DE7-103B-5E92-E2C8-863AF13D1F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783445" y="4050710"/>
            <a:ext cx="180000" cy="180000"/>
          </a:xfrm>
          <a:prstGeom prst="rect">
            <a:avLst/>
          </a:prstGeom>
        </p:spPr>
      </p:pic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D0472071-2FCF-B872-4012-3103771D702C}"/>
              </a:ext>
            </a:extLst>
          </p:cNvPr>
          <p:cNvSpPr/>
          <p:nvPr/>
        </p:nvSpPr>
        <p:spPr>
          <a:xfrm>
            <a:off x="455156" y="4774019"/>
            <a:ext cx="4557683" cy="1616148"/>
          </a:xfrm>
          <a:prstGeom prst="roundRect">
            <a:avLst>
              <a:gd name="adj" fmla="val 1739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680639" y="4983177"/>
            <a:ext cx="43322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«КОРПОРАЦИЯ РАЗВИТИЯ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КАМАЧТКИ»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Рисунок 51" descr="Маркер со сплошной заливкой">
            <a:extLst>
              <a:ext uri="{FF2B5EF4-FFF2-40B4-BE49-F238E27FC236}">
                <a16:creationId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41332" y="5431172"/>
            <a:ext cx="180000" cy="18000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1064633" y="5355989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683031, </a:t>
            </a:r>
            <a:r>
              <a:rPr lang="ru-RU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Россия,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Камчатский край, г. Петропавловск-Камчатский, ул. </a:t>
            </a:r>
            <a:r>
              <a:rPr lang="ru-RU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Красинцев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д.1а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Рисунок 53" descr="Телефонная трубка со сплошной заливкой">
            <a:extLst>
              <a:ext uri="{FF2B5EF4-FFF2-40B4-BE49-F238E27FC236}">
                <a16:creationId xmlns:a16="http://schemas.microsoft.com/office/drawing/2014/main" id="{5944BED6-27AA-8456-5FE5-59D0D2C718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20707" y="5367629"/>
            <a:ext cx="180000" cy="180000"/>
          </a:xfrm>
          <a:prstGeom prst="rect">
            <a:avLst/>
          </a:prstGeom>
        </p:spPr>
      </p:pic>
      <p:pic>
        <p:nvPicPr>
          <p:cNvPr id="55" name="Рисунок 54" descr="Конверт со сплошной заливкой">
            <a:extLst>
              <a:ext uri="{FF2B5EF4-FFF2-40B4-BE49-F238E27FC236}">
                <a16:creationId xmlns:a16="http://schemas.microsoft.com/office/drawing/2014/main" id="{E947C747-D55E-C59C-CF17-86D66C0DC70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17107" y="5632988"/>
            <a:ext cx="242400" cy="2424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535202" y="5409130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+ 7 (4152) 426-198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566379" y="5628312"/>
            <a:ext cx="120924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office@krkk.pro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131E90AD-CA91-ED45-85DD-65F2F691C83A}"/>
              </a:ext>
            </a:extLst>
          </p:cNvPr>
          <p:cNvSpPr/>
          <p:nvPr/>
        </p:nvSpPr>
        <p:spPr>
          <a:xfrm>
            <a:off x="497046" y="1125416"/>
            <a:ext cx="4497842" cy="1607151"/>
          </a:xfrm>
          <a:prstGeom prst="roundRect">
            <a:avLst>
              <a:gd name="adj" fmla="val 2448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КОНТАКТЫ 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pic>
        <p:nvPicPr>
          <p:cNvPr id="12" name="Рисунок 11" descr="Маркер со сплошной заливкой">
            <a:extLst>
              <a:ext uri="{FF2B5EF4-FFF2-40B4-BE49-F238E27FC236}">
                <a16:creationId xmlns:a16="http://schemas.microsoft.com/office/drawing/2014/main" id="{0DAA34D1-C268-B683-8B1B-E9C84A2206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2824" y="2038192"/>
            <a:ext cx="180000" cy="180000"/>
          </a:xfrm>
          <a:prstGeom prst="rect">
            <a:avLst/>
          </a:prstGeom>
        </p:spPr>
      </p:pic>
      <p:pic>
        <p:nvPicPr>
          <p:cNvPr id="13" name="Рисунок 12" descr="Телефонная трубка со сплошной заливкой">
            <a:extLst>
              <a:ext uri="{FF2B5EF4-FFF2-40B4-BE49-F238E27FC236}">
                <a16:creationId xmlns:a16="http://schemas.microsoft.com/office/drawing/2014/main" id="{9B12652D-A64F-CAA5-28F3-477F3B2BE9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3148307" y="2032033"/>
            <a:ext cx="180000" cy="180000"/>
          </a:xfrm>
          <a:prstGeom prst="rect">
            <a:avLst/>
          </a:prstGeom>
        </p:spPr>
      </p:pic>
      <p:pic>
        <p:nvPicPr>
          <p:cNvPr id="14" name="Рисунок 13" descr="Конверт со сплошной заливкой">
            <a:extLst>
              <a:ext uri="{FF2B5EF4-FFF2-40B4-BE49-F238E27FC236}">
                <a16:creationId xmlns:a16="http://schemas.microsoft.com/office/drawing/2014/main" id="{1026915B-2038-0AD1-1C95-14FAAC88642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148307" y="2244525"/>
            <a:ext cx="180000" cy="18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BEEADC8-647A-812E-52B0-2D49FE2D89C0}"/>
              </a:ext>
            </a:extLst>
          </p:cNvPr>
          <p:cNvSpPr txBox="1"/>
          <p:nvPr/>
        </p:nvSpPr>
        <p:spPr>
          <a:xfrm>
            <a:off x="1156814" y="2030976"/>
            <a:ext cx="181083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A7E146-0697-FC43-E666-A020A90F066A}"/>
              </a:ext>
            </a:extLst>
          </p:cNvPr>
          <p:cNvSpPr txBox="1"/>
          <p:nvPr/>
        </p:nvSpPr>
        <p:spPr>
          <a:xfrm>
            <a:off x="3493768" y="2052783"/>
            <a:ext cx="1209246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</a:t>
            </a:r>
            <a:endParaRPr lang="x-none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756986" y="1509194"/>
            <a:ext cx="423790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F2B9486-26DF-374A-FFFA-6392A5B5FAA8}"/>
              </a:ext>
            </a:extLst>
          </p:cNvPr>
          <p:cNvSpPr txBox="1"/>
          <p:nvPr/>
        </p:nvSpPr>
        <p:spPr>
          <a:xfrm>
            <a:off x="1065107" y="2212033"/>
            <a:ext cx="181083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688000, Россия, Камчатский </a:t>
            </a:r>
            <a:r>
              <a:rPr lang="ru-RU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край,Тигильский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район, </a:t>
            </a:r>
            <a:r>
              <a:rPr lang="ru-RU" sz="9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п.г.т</a:t>
            </a:r>
            <a:r>
              <a:rPr lang="ru-RU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Палана, улица </a:t>
            </a:r>
            <a:r>
              <a:rPr lang="ru-RU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Обухова дом 6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E102E39-639E-3C66-DA5E-C210980FCAF4}"/>
              </a:ext>
            </a:extLst>
          </p:cNvPr>
          <p:cNvSpPr txBox="1"/>
          <p:nvPr/>
        </p:nvSpPr>
        <p:spPr>
          <a:xfrm>
            <a:off x="3915612" y="2030976"/>
            <a:ext cx="12092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(41543) 32-100</a:t>
            </a:r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43C4A894-8B64-3AFF-9699-BF3CB1DC5528}"/>
              </a:ext>
            </a:extLst>
          </p:cNvPr>
          <p:cNvSpPr txBox="1"/>
          <p:nvPr/>
        </p:nvSpPr>
        <p:spPr>
          <a:xfrm>
            <a:off x="3445461" y="2239887"/>
            <a:ext cx="1209246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Почта </a:t>
            </a:r>
            <a:r>
              <a:rPr lang="en-U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adm@palana.org</a:t>
            </a:r>
            <a:endParaRPr lang="x-none" sz="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x-non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26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ЦЕЛЬ И ЗАДАЧИ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 ГО «ПОСЕЛОК ПАЛАНА»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0506CCE-1C66-7E04-F0FF-D2B0E883E661}"/>
              </a:ext>
            </a:extLst>
          </p:cNvPr>
          <p:cNvSpPr/>
          <p:nvPr/>
        </p:nvSpPr>
        <p:spPr>
          <a:xfrm>
            <a:off x="627017" y="163628"/>
            <a:ext cx="143717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21632067-8B6B-CECC-DDDA-2F9ED39322B9}"/>
              </a:ext>
            </a:extLst>
          </p:cNvPr>
          <p:cNvSpPr/>
          <p:nvPr/>
        </p:nvSpPr>
        <p:spPr>
          <a:xfrm>
            <a:off x="627015" y="1401547"/>
            <a:ext cx="3991893" cy="4906275"/>
          </a:xfrm>
          <a:prstGeom prst="roundRect">
            <a:avLst>
              <a:gd name="adj" fmla="val 6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C0916C06-66A9-22F7-6A52-CB938901B687}"/>
              </a:ext>
            </a:extLst>
          </p:cNvPr>
          <p:cNvSpPr/>
          <p:nvPr/>
        </p:nvSpPr>
        <p:spPr>
          <a:xfrm>
            <a:off x="4756797" y="1401546"/>
            <a:ext cx="5012878" cy="4906276"/>
          </a:xfrm>
          <a:prstGeom prst="roundRect">
            <a:avLst>
              <a:gd name="adj" fmla="val 521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7ED24C-D8D0-A80E-A0FE-282737A06C44}"/>
              </a:ext>
            </a:extLst>
          </p:cNvPr>
          <p:cNvSpPr txBox="1"/>
          <p:nvPr/>
        </p:nvSpPr>
        <p:spPr>
          <a:xfrm>
            <a:off x="4724506" y="1638617"/>
            <a:ext cx="504516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ПРОЕКТА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BBCD70BD-8132-712C-2A2C-585AA87BA803}"/>
              </a:ext>
            </a:extLst>
          </p:cNvPr>
          <p:cNvSpPr/>
          <p:nvPr/>
        </p:nvSpPr>
        <p:spPr>
          <a:xfrm>
            <a:off x="5001228" y="2024971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582BA7-BEE5-EFBC-2C91-8442D7AB5CBB}"/>
              </a:ext>
            </a:extLst>
          </p:cNvPr>
          <p:cNvSpPr txBox="1"/>
          <p:nvPr/>
        </p:nvSpPr>
        <p:spPr>
          <a:xfrm>
            <a:off x="5181134" y="2218041"/>
            <a:ext cx="341733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Вовлечь в процесс разработки инвестиционных профилей заинтересованные стороны 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C569962C-8F01-E53C-68E0-CC419E1F2AAA}"/>
              </a:ext>
            </a:extLst>
          </p:cNvPr>
          <p:cNvSpPr/>
          <p:nvPr/>
        </p:nvSpPr>
        <p:spPr>
          <a:xfrm>
            <a:off x="5001228" y="2853852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0436F2B5-5C1C-38E0-CD50-B5491A0A5807}"/>
              </a:ext>
            </a:extLst>
          </p:cNvPr>
          <p:cNvSpPr/>
          <p:nvPr/>
        </p:nvSpPr>
        <p:spPr>
          <a:xfrm>
            <a:off x="5001228" y="3682733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64934316-2A36-36A3-C153-DF90A6CD458C}"/>
              </a:ext>
            </a:extLst>
          </p:cNvPr>
          <p:cNvSpPr/>
          <p:nvPr/>
        </p:nvSpPr>
        <p:spPr>
          <a:xfrm>
            <a:off x="5001228" y="4511614"/>
            <a:ext cx="4546800" cy="720000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018CBB-2DAF-DDDB-9525-11C7AC1A1E61}"/>
              </a:ext>
            </a:extLst>
          </p:cNvPr>
          <p:cNvSpPr txBox="1"/>
          <p:nvPr/>
        </p:nvSpPr>
        <p:spPr>
          <a:xfrm>
            <a:off x="5181135" y="3038632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Определить наиболее перспективные инвестиционные проекты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1197C2-8543-04F7-253F-5AC791FBE756}"/>
              </a:ext>
            </a:extLst>
          </p:cNvPr>
          <p:cNvSpPr txBox="1"/>
          <p:nvPr/>
        </p:nvSpPr>
        <p:spPr>
          <a:xfrm>
            <a:off x="5181135" y="3873621"/>
            <a:ext cx="34173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Выбрать приоритетные направления инвестиционного развития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2A630D-AD58-B3A1-C06F-A08C9FFDDC5F}"/>
              </a:ext>
            </a:extLst>
          </p:cNvPr>
          <p:cNvSpPr txBox="1"/>
          <p:nvPr/>
        </p:nvSpPr>
        <p:spPr>
          <a:xfrm>
            <a:off x="5181134" y="4702504"/>
            <a:ext cx="372696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Выработать рекомендации по улучшению 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инвестиционной привлекательности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ED8EA3B-BFDB-2A7C-65CE-2D1686F7B4BB}"/>
              </a:ext>
            </a:extLst>
          </p:cNvPr>
          <p:cNvSpPr txBox="1"/>
          <p:nvPr/>
        </p:nvSpPr>
        <p:spPr>
          <a:xfrm>
            <a:off x="874406" y="1804063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</a:t>
            </a:r>
            <a:endParaRPr lang="x-non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AB71AED-6EBA-39ED-7131-75B3405E2009}"/>
              </a:ext>
            </a:extLst>
          </p:cNvPr>
          <p:cNvSpPr txBox="1"/>
          <p:nvPr/>
        </p:nvSpPr>
        <p:spPr>
          <a:xfrm>
            <a:off x="874404" y="2306182"/>
            <a:ext cx="2698355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УЛУЧШЕНИЕ ИНВЕСТИЦИОННОГО КЛИМАТА В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ГОРОДСКОМ ОКРУГЕ «ПОСЕЛОК ПАЛАНА»                           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УВЕЛИЧЕНИЯ ПОТОКА ЧАСТНЫХ ИНВЕСТИЦИИ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В яблочко со сплошной заливкой">
            <a:extLst>
              <a:ext uri="{FF2B5EF4-FFF2-40B4-BE49-F238E27FC236}">
                <a16:creationId xmlns:a16="http://schemas.microsoft.com/office/drawing/2014/main" id="{C5223B8D-A658-AC61-BC22-81182E92F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42231" y="1638617"/>
            <a:ext cx="360000" cy="360000"/>
          </a:xfrm>
          <a:prstGeom prst="rect">
            <a:avLst/>
          </a:prstGeom>
        </p:spPr>
      </p:pic>
      <p:pic>
        <p:nvPicPr>
          <p:cNvPr id="47" name="Рисунок 46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F7695287-FEBE-E10C-0F82-16ED8046ED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057161" y="3027909"/>
            <a:ext cx="360000" cy="360000"/>
          </a:xfrm>
          <a:prstGeom prst="rect">
            <a:avLst/>
          </a:prstGeom>
        </p:spPr>
      </p:pic>
      <p:pic>
        <p:nvPicPr>
          <p:cNvPr id="48" name="Рисунок 47" descr="Переместить со сплошной заливкой">
            <a:extLst>
              <a:ext uri="{FF2B5EF4-FFF2-40B4-BE49-F238E27FC236}">
                <a16:creationId xmlns:a16="http://schemas.microsoft.com/office/drawing/2014/main" id="{1D163E46-56AE-0787-9A7F-860B5ACA0E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9057161" y="3864973"/>
            <a:ext cx="360000" cy="360000"/>
          </a:xfrm>
          <a:prstGeom prst="rect">
            <a:avLst/>
          </a:prstGeom>
        </p:spPr>
      </p:pic>
      <p:pic>
        <p:nvPicPr>
          <p:cNvPr id="51" name="Рисунок 50" descr="Мишень со сплошной заливкой">
            <a:extLst>
              <a:ext uri="{FF2B5EF4-FFF2-40B4-BE49-F238E27FC236}">
                <a16:creationId xmlns:a16="http://schemas.microsoft.com/office/drawing/2014/main" id="{D6AC9857-010C-5B7B-3518-1049205D9DB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057161" y="2205313"/>
            <a:ext cx="360000" cy="360000"/>
          </a:xfrm>
          <a:prstGeom prst="rect">
            <a:avLst/>
          </a:prstGeom>
        </p:spPr>
      </p:pic>
      <p:pic>
        <p:nvPicPr>
          <p:cNvPr id="53" name="Рисунок 52" descr="Документ со сплошной заливкой">
            <a:extLst>
              <a:ext uri="{FF2B5EF4-FFF2-40B4-BE49-F238E27FC236}">
                <a16:creationId xmlns:a16="http://schemas.microsoft.com/office/drawing/2014/main" id="{4EA49418-3DF4-08F4-73BF-1C3DE1F508D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9057161" y="4695497"/>
            <a:ext cx="360000" cy="36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BB8FF98-2C77-A1B9-E7C3-E0AC36C735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</a:p>
        </p:txBody>
      </p:sp>
    </p:spTree>
    <p:extLst>
      <p:ext uri="{BB962C8B-B14F-4D97-AF65-F5344CB8AC3E}">
        <p14:creationId xmlns:p14="http://schemas.microsoft.com/office/powerpoint/2010/main" val="650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244ACF3-07CE-8C48-5C7B-F36EF4713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7" y="2289848"/>
            <a:ext cx="2951999" cy="4019039"/>
          </a:xfrm>
          <a:custGeom>
            <a:avLst/>
            <a:gdLst>
              <a:gd name="connsiteX0" fmla="*/ 254551 w 2951999"/>
              <a:gd name="connsiteY0" fmla="*/ 0 h 4019039"/>
              <a:gd name="connsiteX1" fmla="*/ 2697448 w 2951999"/>
              <a:gd name="connsiteY1" fmla="*/ 0 h 4019039"/>
              <a:gd name="connsiteX2" fmla="*/ 2951999 w 2951999"/>
              <a:gd name="connsiteY2" fmla="*/ 254551 h 4019039"/>
              <a:gd name="connsiteX3" fmla="*/ 2951999 w 2951999"/>
              <a:gd name="connsiteY3" fmla="*/ 3764488 h 4019039"/>
              <a:gd name="connsiteX4" fmla="*/ 2697448 w 2951999"/>
              <a:gd name="connsiteY4" fmla="*/ 4019039 h 4019039"/>
              <a:gd name="connsiteX5" fmla="*/ 254551 w 2951999"/>
              <a:gd name="connsiteY5" fmla="*/ 4019039 h 4019039"/>
              <a:gd name="connsiteX6" fmla="*/ 0 w 2951999"/>
              <a:gd name="connsiteY6" fmla="*/ 3764488 h 4019039"/>
              <a:gd name="connsiteX7" fmla="*/ 0 w 2951999"/>
              <a:gd name="connsiteY7" fmla="*/ 254551 h 4019039"/>
              <a:gd name="connsiteX8" fmla="*/ 254551 w 2951999"/>
              <a:gd name="connsiteY8" fmla="*/ 0 h 40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19039">
                <a:moveTo>
                  <a:pt x="254551" y="0"/>
                </a:moveTo>
                <a:lnTo>
                  <a:pt x="2697448" y="0"/>
                </a:lnTo>
                <a:cubicBezTo>
                  <a:pt x="2838033" y="0"/>
                  <a:pt x="2951999" y="113966"/>
                  <a:pt x="2951999" y="254551"/>
                </a:cubicBezTo>
                <a:lnTo>
                  <a:pt x="2951999" y="3764488"/>
                </a:lnTo>
                <a:cubicBezTo>
                  <a:pt x="2951999" y="3905073"/>
                  <a:pt x="2838033" y="4019039"/>
                  <a:pt x="2697448" y="4019039"/>
                </a:cubicBezTo>
                <a:lnTo>
                  <a:pt x="254551" y="4019039"/>
                </a:lnTo>
                <a:cubicBezTo>
                  <a:pt x="113966" y="4019039"/>
                  <a:pt x="0" y="3905073"/>
                  <a:pt x="0" y="3764488"/>
                </a:cubicBezTo>
                <a:lnTo>
                  <a:pt x="0" y="254551"/>
                </a:lnTo>
                <a:cubicBezTo>
                  <a:pt x="0" y="113966"/>
                  <a:pt x="113966" y="0"/>
                  <a:pt x="254551" y="0"/>
                </a:cubicBezTo>
                <a:close/>
              </a:path>
            </a:pathLst>
          </a:cu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C864A68-2B3B-171C-EA5F-BD61003599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324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362DE3EF-92F1-3DE0-AB7F-29BDCCA9BC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"/>
          <a:stretch/>
        </p:blipFill>
        <p:spPr>
          <a:xfrm>
            <a:off x="681947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ИНВЕСТИЦИОННОГО ПРОФИЛЯ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300D639-C904-69D7-B559-6526BBD8BF22}"/>
              </a:ext>
            </a:extLst>
          </p:cNvPr>
          <p:cNvSpPr/>
          <p:nvPr/>
        </p:nvSpPr>
        <p:spPr>
          <a:xfrm>
            <a:off x="6819476" y="1400483"/>
            <a:ext cx="2951999" cy="775597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ПРЕДЛОЖЕНИЯ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ДАЛЬНЕЙШЕМУ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РАЗВИТИЮ ОКРУГА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401298B0-D3C5-1AF2-E821-0BAA8B7488A9}"/>
              </a:ext>
            </a:extLst>
          </p:cNvPr>
          <p:cNvSpPr/>
          <p:nvPr/>
        </p:nvSpPr>
        <p:spPr>
          <a:xfrm>
            <a:off x="3723246" y="1400482"/>
            <a:ext cx="2951999" cy="775598"/>
          </a:xfrm>
          <a:prstGeom prst="roundRect">
            <a:avLst>
              <a:gd name="adj" fmla="val 3302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СОБРАННОЙ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D3C76B-E706-19D5-D5D1-9944E4525C7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</a:p>
        </p:txBody>
      </p:sp>
    </p:spTree>
    <p:extLst>
      <p:ext uri="{BB962C8B-B14F-4D97-AF65-F5344CB8AC3E}">
        <p14:creationId xmlns:p14="http://schemas.microsoft.com/office/powerpoint/2010/main" val="5547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9244ACF3-07CE-8C48-5C7B-F36EF4713F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017" y="2289848"/>
            <a:ext cx="2951999" cy="4019039"/>
          </a:xfrm>
          <a:custGeom>
            <a:avLst/>
            <a:gdLst>
              <a:gd name="connsiteX0" fmla="*/ 254551 w 2951999"/>
              <a:gd name="connsiteY0" fmla="*/ 0 h 4019039"/>
              <a:gd name="connsiteX1" fmla="*/ 2697448 w 2951999"/>
              <a:gd name="connsiteY1" fmla="*/ 0 h 4019039"/>
              <a:gd name="connsiteX2" fmla="*/ 2951999 w 2951999"/>
              <a:gd name="connsiteY2" fmla="*/ 254551 h 4019039"/>
              <a:gd name="connsiteX3" fmla="*/ 2951999 w 2951999"/>
              <a:gd name="connsiteY3" fmla="*/ 3764488 h 4019039"/>
              <a:gd name="connsiteX4" fmla="*/ 2697448 w 2951999"/>
              <a:gd name="connsiteY4" fmla="*/ 4019039 h 4019039"/>
              <a:gd name="connsiteX5" fmla="*/ 254551 w 2951999"/>
              <a:gd name="connsiteY5" fmla="*/ 4019039 h 4019039"/>
              <a:gd name="connsiteX6" fmla="*/ 0 w 2951999"/>
              <a:gd name="connsiteY6" fmla="*/ 3764488 h 4019039"/>
              <a:gd name="connsiteX7" fmla="*/ 0 w 2951999"/>
              <a:gd name="connsiteY7" fmla="*/ 254551 h 4019039"/>
              <a:gd name="connsiteX8" fmla="*/ 254551 w 2951999"/>
              <a:gd name="connsiteY8" fmla="*/ 0 h 401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19039">
                <a:moveTo>
                  <a:pt x="254551" y="0"/>
                </a:moveTo>
                <a:lnTo>
                  <a:pt x="2697448" y="0"/>
                </a:lnTo>
                <a:cubicBezTo>
                  <a:pt x="2838033" y="0"/>
                  <a:pt x="2951999" y="113966"/>
                  <a:pt x="2951999" y="254551"/>
                </a:cubicBezTo>
                <a:lnTo>
                  <a:pt x="2951999" y="3764488"/>
                </a:lnTo>
                <a:cubicBezTo>
                  <a:pt x="2951999" y="3905073"/>
                  <a:pt x="2838033" y="4019039"/>
                  <a:pt x="2697448" y="4019039"/>
                </a:cubicBezTo>
                <a:lnTo>
                  <a:pt x="254551" y="4019039"/>
                </a:lnTo>
                <a:cubicBezTo>
                  <a:pt x="113966" y="4019039"/>
                  <a:pt x="0" y="3905073"/>
                  <a:pt x="0" y="3764488"/>
                </a:cubicBezTo>
                <a:lnTo>
                  <a:pt x="0" y="254551"/>
                </a:lnTo>
                <a:cubicBezTo>
                  <a:pt x="0" y="113966"/>
                  <a:pt x="113966" y="0"/>
                  <a:pt x="254551" y="0"/>
                </a:cubicBezTo>
                <a:close/>
              </a:path>
            </a:pathLst>
          </a:custGeom>
        </p:spPr>
      </p:pic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ИНВЕСТИЦИОННОГО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ПРОФИЛЯ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ИЗ ОТКРЫТЫХ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ИСТОЧНИКОВ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07862FD5-C117-B7DA-E9E8-55D65E534E5C}"/>
              </a:ext>
            </a:extLst>
          </p:cNvPr>
          <p:cNvSpPr/>
          <p:nvPr/>
        </p:nvSpPr>
        <p:spPr>
          <a:xfrm>
            <a:off x="3716905" y="5581968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«Корпорация развития Камчатки»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DFCE1BB-8438-74A5-D76E-7A8CBE0A28FD}"/>
              </a:ext>
            </a:extLst>
          </p:cNvPr>
          <p:cNvSpPr/>
          <p:nvPr/>
        </p:nvSpPr>
        <p:spPr>
          <a:xfrm>
            <a:off x="3716905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официальной статистики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Камчатстат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8DE46D1-F8EA-37D3-7B6F-1DE5D9B0D646}"/>
              </a:ext>
            </a:extLst>
          </p:cNvPr>
          <p:cNvSpPr/>
          <p:nvPr/>
        </p:nvSpPr>
        <p:spPr>
          <a:xfrm>
            <a:off x="3716905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Исследования, статьи,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рейтинги и прочие работы на тему инвестиционной и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привлекательности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которые имеются в открытом доступе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77CFE7E1-B630-D3F0-43DC-C599BF4D6A9C}"/>
              </a:ext>
            </a:extLst>
          </p:cNvPr>
          <p:cNvSpPr/>
          <p:nvPr/>
        </p:nvSpPr>
        <p:spPr>
          <a:xfrm>
            <a:off x="3716905" y="393823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Сайт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275B563B-C26F-02B6-8075-06E4EB4AEDA4}"/>
              </a:ext>
            </a:extLst>
          </p:cNvPr>
          <p:cNvSpPr/>
          <p:nvPr/>
        </p:nvSpPr>
        <p:spPr>
          <a:xfrm>
            <a:off x="3716905" y="4760101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Интернет сообщества                  местного населения в популярных социальных сетях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ru-RU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Вконтакте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Одноклассники) </a:t>
            </a: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42409" y="2482560"/>
            <a:ext cx="360000" cy="360000"/>
          </a:xfrm>
          <a:prstGeom prst="rect">
            <a:avLst/>
          </a:prstGeom>
        </p:spPr>
      </p:pic>
      <p:pic>
        <p:nvPicPr>
          <p:cNvPr id="62" name="Рисунок 61" descr="Лупа со сплошной заливкой">
            <a:extLst>
              <a:ext uri="{FF2B5EF4-FFF2-40B4-BE49-F238E27FC236}">
                <a16:creationId xmlns:a16="http://schemas.microsoft.com/office/drawing/2014/main" id="{567F4B8D-A5A4-4CCB-05A8-3685E85476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142409" y="3296367"/>
            <a:ext cx="360000" cy="360000"/>
          </a:xfrm>
          <a:prstGeom prst="rect">
            <a:avLst/>
          </a:prstGeom>
        </p:spPr>
      </p:pic>
      <p:pic>
        <p:nvPicPr>
          <p:cNvPr id="66" name="Рисунок 65" descr="Интернет со сплошной заливкой">
            <a:extLst>
              <a:ext uri="{FF2B5EF4-FFF2-40B4-BE49-F238E27FC236}">
                <a16:creationId xmlns:a16="http://schemas.microsoft.com/office/drawing/2014/main" id="{C829C64A-EC90-6E62-8E6B-B5C47D149E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42409" y="4935850"/>
            <a:ext cx="360000" cy="360000"/>
          </a:xfrm>
          <a:prstGeom prst="rect">
            <a:avLst/>
          </a:prstGeom>
        </p:spPr>
      </p:pic>
      <p:pic>
        <p:nvPicPr>
          <p:cNvPr id="70" name="Рисунок 69" descr="Мегафон1 со сплошной заливкой">
            <a:extLst>
              <a:ext uri="{FF2B5EF4-FFF2-40B4-BE49-F238E27FC236}">
                <a16:creationId xmlns:a16="http://schemas.microsoft.com/office/drawing/2014/main" id="{FEB59974-B084-1324-C79B-115AFC6E270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142409" y="5761968"/>
            <a:ext cx="360000" cy="360000"/>
          </a:xfrm>
          <a:prstGeom prst="rect">
            <a:avLst/>
          </a:prstGeom>
        </p:spPr>
      </p:pic>
      <p:pic>
        <p:nvPicPr>
          <p:cNvPr id="72" name="Рисунок 71" descr="Ноутбук со сплошной заливкой">
            <a:extLst>
              <a:ext uri="{FF2B5EF4-FFF2-40B4-BE49-F238E27FC236}">
                <a16:creationId xmlns:a16="http://schemas.microsoft.com/office/drawing/2014/main" id="{9EF7A1AE-5B19-FBF1-8D85-E2776D9877A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142409" y="4112891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НАПРЯМУЮ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ПРЕДСТАВИТЕЛЕЙ БИЗНЕСА                      И МУНИЦИПАЛИТЕТА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B40F73DF-F728-17B2-30B4-0328306369B7}"/>
              </a:ext>
            </a:extLst>
          </p:cNvPr>
          <p:cNvSpPr/>
          <p:nvPr/>
        </p:nvSpPr>
        <p:spPr>
          <a:xfrm>
            <a:off x="6821196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Сбор социально-экономических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других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показателей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управлений Администрации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800" b="1" noProof="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noProof="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kumimoji="0" lang="en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CF29ABB5-1D66-1EBE-98B2-EF5997E06BA1}"/>
              </a:ext>
            </a:extLst>
          </p:cNvPr>
          <p:cNvSpPr/>
          <p:nvPr/>
        </p:nvSpPr>
        <p:spPr>
          <a:xfrm>
            <a:off x="6821196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lvl="0"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Очное интервью с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руководителями управлений Администрации 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8EF62D1D-54BD-ACBC-192A-A9D14FEA8C41}"/>
              </a:ext>
            </a:extLst>
          </p:cNvPr>
          <p:cNvSpPr/>
          <p:nvPr/>
        </p:nvSpPr>
        <p:spPr>
          <a:xfrm>
            <a:off x="6821196" y="3938234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Очное интервью с представителями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крупнейших компаний</a:t>
            </a:r>
            <a:r>
              <a:rPr kumimoji="0" lang="en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4" name="Рисунок 83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id="{2D809761-295D-EBD4-59C5-EC9F8D7F58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246700" y="2482560"/>
            <a:ext cx="360000" cy="360000"/>
          </a:xfrm>
          <a:prstGeom prst="rect">
            <a:avLst/>
          </a:prstGeom>
        </p:spPr>
      </p:pic>
      <p:pic>
        <p:nvPicPr>
          <p:cNvPr id="93" name="Рисунок 9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id="{7BCEDE66-9EB8-B2E9-C1F3-BC5216C55FD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240199" y="4117566"/>
            <a:ext cx="360000" cy="360000"/>
          </a:xfrm>
          <a:prstGeom prst="rect">
            <a:avLst/>
          </a:prstGeom>
        </p:spPr>
      </p:pic>
      <p:pic>
        <p:nvPicPr>
          <p:cNvPr id="95" name="Рисунок 94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id="{B00B3E86-8758-EC50-AB37-56362EAD972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240199" y="3313541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A2683-7003-BF9E-F7F8-75D8D09B112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</a:p>
        </p:txBody>
      </p:sp>
    </p:spTree>
    <p:extLst>
      <p:ext uri="{BB962C8B-B14F-4D97-AF65-F5344CB8AC3E}">
        <p14:creationId xmlns:p14="http://schemas.microsoft.com/office/powerpoint/2010/main" val="13037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СОБРАННОЙ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ИНФОРМАЦИИ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ИНВЕСТИЦИОННОГО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ПРОФИЛЯ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C2C0B139-D6C5-D53C-CE5B-7C8D242C3009}"/>
              </a:ext>
            </a:extLst>
          </p:cNvPr>
          <p:cNvSpPr/>
          <p:nvPr/>
        </p:nvSpPr>
        <p:spPr>
          <a:xfrm>
            <a:off x="4101736" y="1390708"/>
            <a:ext cx="4370866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ОТ-АНАЛИЗ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46C7D380-99BD-0395-8672-0EACA67DC888}"/>
              </a:ext>
            </a:extLst>
          </p:cNvPr>
          <p:cNvSpPr/>
          <p:nvPr/>
        </p:nvSpPr>
        <p:spPr>
          <a:xfrm>
            <a:off x="4101736" y="4709322"/>
            <a:ext cx="4370866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lvl="0"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Нахождение влияния одних факторов на другие и какую выгоду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округа «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поселок Палана»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может от них получить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B40F73DF-F728-17B2-30B4-0328306369B7}"/>
              </a:ext>
            </a:extLst>
          </p:cNvPr>
          <p:cNvSpPr/>
          <p:nvPr/>
        </p:nvSpPr>
        <p:spPr>
          <a:xfrm>
            <a:off x="4101736" y="2268172"/>
            <a:ext cx="4370866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Анализ внутренней и внешней среды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CF29ABB5-1D66-1EBE-98B2-EF5997E06BA1}"/>
              </a:ext>
            </a:extLst>
          </p:cNvPr>
          <p:cNvSpPr/>
          <p:nvPr/>
        </p:nvSpPr>
        <p:spPr>
          <a:xfrm>
            <a:off x="4101736" y="3077301"/>
            <a:ext cx="4370866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Разделения факторов на сильные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слабые стороны,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 и 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8EF62D1D-54BD-ACBC-192A-A9D14FEA8C41}"/>
              </a:ext>
            </a:extLst>
          </p:cNvPr>
          <p:cNvSpPr/>
          <p:nvPr/>
        </p:nvSpPr>
        <p:spPr>
          <a:xfrm>
            <a:off x="4101736" y="3882329"/>
            <a:ext cx="4370866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важнейших факторов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C8BED9-B458-1506-7EB6-E2F233804F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62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9B87F07-F81C-9291-428A-34CE6C689DDF}"/>
              </a:ext>
            </a:extLst>
          </p:cNvPr>
          <p:cNvSpPr/>
          <p:nvPr/>
        </p:nvSpPr>
        <p:spPr>
          <a:xfrm>
            <a:off x="4101736" y="5536315"/>
            <a:ext cx="4370866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стратегии 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укрепления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позиций городского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округа «поселок Палана»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8" name="Рисунок 27" descr="Приблизить со сплошной заливкой">
            <a:extLst>
              <a:ext uri="{FF2B5EF4-FFF2-40B4-BE49-F238E27FC236}">
                <a16:creationId xmlns:a16="http://schemas.microsoft.com/office/drawing/2014/main" id="{F3BF6E43-B60A-AAEA-28AB-CE77530087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944396" y="4965645"/>
            <a:ext cx="360000" cy="360000"/>
          </a:xfrm>
          <a:prstGeom prst="rect">
            <a:avLst/>
          </a:prstGeom>
        </p:spPr>
      </p:pic>
      <p:pic>
        <p:nvPicPr>
          <p:cNvPr id="34" name="Рисунок 33" descr="Контрольный список со сплошной заливкой">
            <a:extLst>
              <a:ext uri="{FF2B5EF4-FFF2-40B4-BE49-F238E27FC236}">
                <a16:creationId xmlns:a16="http://schemas.microsoft.com/office/drawing/2014/main" id="{859BB9BA-619E-5253-3F5C-CED4269DD11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7944396" y="5728760"/>
            <a:ext cx="360000" cy="360000"/>
          </a:xfrm>
          <a:prstGeom prst="rect">
            <a:avLst/>
          </a:prstGeom>
        </p:spPr>
      </p:pic>
      <p:pic>
        <p:nvPicPr>
          <p:cNvPr id="36" name="Рисунок 35" descr="Значок &quot;Создать&quot; со сплошной заливкой">
            <a:extLst>
              <a:ext uri="{FF2B5EF4-FFF2-40B4-BE49-F238E27FC236}">
                <a16:creationId xmlns:a16="http://schemas.microsoft.com/office/drawing/2014/main" id="{782505D0-359D-4D95-666F-4FEF4126FB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7944396" y="4039502"/>
            <a:ext cx="360000" cy="360000"/>
          </a:xfrm>
          <a:prstGeom prst="rect">
            <a:avLst/>
          </a:prstGeom>
        </p:spPr>
      </p:pic>
      <p:pic>
        <p:nvPicPr>
          <p:cNvPr id="39" name="Рисунок 38" descr="Запрещено со сплошной заливкой">
            <a:extLst>
              <a:ext uri="{FF2B5EF4-FFF2-40B4-BE49-F238E27FC236}">
                <a16:creationId xmlns:a16="http://schemas.microsoft.com/office/drawing/2014/main" id="{C4563211-A5C7-578C-64BA-76B4DA86F58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7944396" y="2448172"/>
            <a:ext cx="360000" cy="360000"/>
          </a:xfrm>
          <a:prstGeom prst="rect">
            <a:avLst/>
          </a:prstGeom>
        </p:spPr>
      </p:pic>
      <p:pic>
        <p:nvPicPr>
          <p:cNvPr id="44" name="Рисунок 43" descr="Свернуть со сплошной заливкой">
            <a:extLst>
              <a:ext uri="{FF2B5EF4-FFF2-40B4-BE49-F238E27FC236}">
                <a16:creationId xmlns:a16="http://schemas.microsoft.com/office/drawing/2014/main" id="{39A652BC-7D1E-6C47-D5B2-AC7706CD62B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>
            <a:off x="7944396" y="3272941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C083A3-1973-DF21-877A-E483CD86C2E6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</a:p>
        </p:txBody>
      </p:sp>
    </p:spTree>
    <p:extLst>
      <p:ext uri="{BB962C8B-B14F-4D97-AF65-F5344CB8AC3E}">
        <p14:creationId xmlns:p14="http://schemas.microsoft.com/office/powerpoint/2010/main" val="956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CE83EA66-D856-C29A-F49E-DD00E62185C1}"/>
              </a:ext>
            </a:extLst>
          </p:cNvPr>
          <p:cNvSpPr/>
          <p:nvPr/>
        </p:nvSpPr>
        <p:spPr>
          <a:xfrm>
            <a:off x="627016" y="1401546"/>
            <a:ext cx="2951999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6D61C-1069-12A2-C2E4-5E3C479D3EC1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ИНВЕСТИЦИОННОГО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ПРОФИЛЯ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10506CCE-1C66-7E04-F0FF-D2B0E883E661}"/>
              </a:ext>
            </a:extLst>
          </p:cNvPr>
          <p:cNvSpPr/>
          <p:nvPr/>
        </p:nvSpPr>
        <p:spPr>
          <a:xfrm>
            <a:off x="627016" y="163628"/>
            <a:ext cx="158679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методология разработки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:a16="http://schemas.microsoft.com/office/drawing/2014/main" id="{BB4ECC46-599F-A9D4-6575-D06C2819C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D2042479-2C8E-0E42-A066-D7A0471A5BD0}"/>
              </a:ext>
            </a:extLst>
          </p:cNvPr>
          <p:cNvSpPr/>
          <p:nvPr/>
        </p:nvSpPr>
        <p:spPr>
          <a:xfrm>
            <a:off x="3715186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04E623-6A48-FFAD-9CC5-8201473937F7}"/>
              </a:ext>
            </a:extLst>
          </p:cNvPr>
          <p:cNvSpPr txBox="1"/>
          <p:nvPr/>
        </p:nvSpPr>
        <p:spPr>
          <a:xfrm>
            <a:off x="3710033" y="1622920"/>
            <a:ext cx="298968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ПРОЕКТОВ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E3135-6C85-E5C6-0AE1-5EB6FA050E43}"/>
              </a:ext>
            </a:extLst>
          </p:cNvPr>
          <p:cNvSpPr txBox="1"/>
          <p:nvPr/>
        </p:nvSpPr>
        <p:spPr>
          <a:xfrm>
            <a:off x="6817610" y="1535429"/>
            <a:ext cx="295199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ТЕКУЩИХ ПРОБЛЕМ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4DFCE1BB-8438-74A5-D76E-7A8CBE0A28FD}"/>
              </a:ext>
            </a:extLst>
          </p:cNvPr>
          <p:cNvSpPr/>
          <p:nvPr/>
        </p:nvSpPr>
        <p:spPr>
          <a:xfrm>
            <a:off x="3716905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Описание текущих проектов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городского округа «поселок Палана»,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которые реализуются и планируются к реализации как администрацией, так и бизнесом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18DE46D1-F8EA-37D3-7B6F-1DE5D9B0D646}"/>
              </a:ext>
            </a:extLst>
          </p:cNvPr>
          <p:cNvSpPr/>
          <p:nvPr/>
        </p:nvSpPr>
        <p:spPr>
          <a:xfrm>
            <a:off x="3716905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траектории 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 потенциала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развития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городского округа поселок 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алана»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</a:t>
            </a: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ближайшие годы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7" name="Рисунок 56" descr="Презентация с линейчатой диаграммой со сплошной заливкой">
            <a:extLst>
              <a:ext uri="{FF2B5EF4-FFF2-40B4-BE49-F238E27FC236}">
                <a16:creationId xmlns:a16="http://schemas.microsoft.com/office/drawing/2014/main" id="{0B386E1E-880F-C631-440B-46B59E55DC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42409" y="2482560"/>
            <a:ext cx="360000" cy="360000"/>
          </a:xfrm>
          <a:prstGeom prst="rect">
            <a:avLst/>
          </a:prstGeom>
        </p:spPr>
      </p:pic>
      <p:sp>
        <p:nvSpPr>
          <p:cNvPr id="73" name="Скругленный прямоугольник 72">
            <a:extLst>
              <a:ext uri="{FF2B5EF4-FFF2-40B4-BE49-F238E27FC236}">
                <a16:creationId xmlns:a16="http://schemas.microsoft.com/office/drawing/2014/main" id="{C2C0B139-D6C5-D53C-CE5B-7C8D242C300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B40F73DF-F728-17B2-30B4-0328306369B7}"/>
              </a:ext>
            </a:extLst>
          </p:cNvPr>
          <p:cNvSpPr/>
          <p:nvPr/>
        </p:nvSpPr>
        <p:spPr>
          <a:xfrm>
            <a:off x="6821196" y="2294500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Выявление проблемных зон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слабых сторон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алана»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CF29ABB5-1D66-1EBE-98B2-EF5997E06BA1}"/>
              </a:ext>
            </a:extLst>
          </p:cNvPr>
          <p:cNvSpPr/>
          <p:nvPr/>
        </p:nvSpPr>
        <p:spPr>
          <a:xfrm>
            <a:off x="6821196" y="3116367"/>
            <a:ext cx="2966400" cy="720000"/>
          </a:xfrm>
          <a:prstGeom prst="roundRect">
            <a:avLst>
              <a:gd name="adj" fmla="val 3104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Формирование предложений </a:t>
            </a:r>
          </a:p>
          <a:p>
            <a:pPr lvl="0">
              <a:defRPr/>
            </a:pPr>
            <a:r>
              <a:rPr kumimoji="0" lang="ru-RU" sz="8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улучшению текущей ситуации              </a:t>
            </a: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городском округе «поселок 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Палана»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7979AA-DBC7-3E28-46F4-B1514A4FA3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1"/>
          <a:stretch/>
        </p:blipFill>
        <p:spPr>
          <a:xfrm>
            <a:off x="627016" y="2287721"/>
            <a:ext cx="2951999" cy="4020102"/>
          </a:xfrm>
          <a:custGeom>
            <a:avLst/>
            <a:gdLst>
              <a:gd name="connsiteX0" fmla="*/ 302668 w 2951999"/>
              <a:gd name="connsiteY0" fmla="*/ 0 h 4020102"/>
              <a:gd name="connsiteX1" fmla="*/ 2649331 w 2951999"/>
              <a:gd name="connsiteY1" fmla="*/ 0 h 4020102"/>
              <a:gd name="connsiteX2" fmla="*/ 2951999 w 2951999"/>
              <a:gd name="connsiteY2" fmla="*/ 302668 h 4020102"/>
              <a:gd name="connsiteX3" fmla="*/ 2951999 w 2951999"/>
              <a:gd name="connsiteY3" fmla="*/ 3717434 h 4020102"/>
              <a:gd name="connsiteX4" fmla="*/ 2649331 w 2951999"/>
              <a:gd name="connsiteY4" fmla="*/ 4020102 h 4020102"/>
              <a:gd name="connsiteX5" fmla="*/ 302668 w 2951999"/>
              <a:gd name="connsiteY5" fmla="*/ 4020102 h 4020102"/>
              <a:gd name="connsiteX6" fmla="*/ 0 w 2951999"/>
              <a:gd name="connsiteY6" fmla="*/ 3717434 h 4020102"/>
              <a:gd name="connsiteX7" fmla="*/ 0 w 2951999"/>
              <a:gd name="connsiteY7" fmla="*/ 302668 h 4020102"/>
              <a:gd name="connsiteX8" fmla="*/ 302668 w 2951999"/>
              <a:gd name="connsiteY8" fmla="*/ 0 h 4020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1999" h="4020102">
                <a:moveTo>
                  <a:pt x="302668" y="0"/>
                </a:moveTo>
                <a:lnTo>
                  <a:pt x="2649331" y="0"/>
                </a:lnTo>
                <a:cubicBezTo>
                  <a:pt x="2816490" y="0"/>
                  <a:pt x="2951999" y="135509"/>
                  <a:pt x="2951999" y="302668"/>
                </a:cubicBezTo>
                <a:lnTo>
                  <a:pt x="2951999" y="3717434"/>
                </a:lnTo>
                <a:cubicBezTo>
                  <a:pt x="2951999" y="3884593"/>
                  <a:pt x="2816490" y="4020102"/>
                  <a:pt x="2649331" y="4020102"/>
                </a:cubicBezTo>
                <a:lnTo>
                  <a:pt x="302668" y="4020102"/>
                </a:lnTo>
                <a:cubicBezTo>
                  <a:pt x="135509" y="4020102"/>
                  <a:pt x="0" y="3884593"/>
                  <a:pt x="0" y="3717434"/>
                </a:cubicBezTo>
                <a:lnTo>
                  <a:pt x="0" y="302668"/>
                </a:lnTo>
                <a:cubicBezTo>
                  <a:pt x="0" y="135509"/>
                  <a:pt x="135509" y="0"/>
                  <a:pt x="302668" y="0"/>
                </a:cubicBezTo>
                <a:close/>
              </a:path>
            </a:pathLst>
          </a:cu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71CD93-B111-0810-621D-4074C1D22AF4}"/>
              </a:ext>
            </a:extLst>
          </p:cNvPr>
          <p:cNvSpPr txBox="1"/>
          <p:nvPr/>
        </p:nvSpPr>
        <p:spPr>
          <a:xfrm>
            <a:off x="627016" y="1525280"/>
            <a:ext cx="295199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ДАЛЬНЕЙШЕМУ </a:t>
            </a:r>
          </a:p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РАЗВИТИЮ ОКРУГА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 descr="Документ со сплошной заливкой">
            <a:extLst>
              <a:ext uri="{FF2B5EF4-FFF2-40B4-BE49-F238E27FC236}">
                <a16:creationId xmlns:a16="http://schemas.microsoft.com/office/drawing/2014/main" id="{3471EA53-82BB-6F31-05FF-3ACB9C5515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46700" y="3296367"/>
            <a:ext cx="360000" cy="360000"/>
          </a:xfrm>
          <a:prstGeom prst="rect">
            <a:avLst/>
          </a:prstGeom>
        </p:spPr>
      </p:pic>
      <p:pic>
        <p:nvPicPr>
          <p:cNvPr id="16" name="Рисунок 15" descr="Запрещено со сплошной заливкой">
            <a:extLst>
              <a:ext uri="{FF2B5EF4-FFF2-40B4-BE49-F238E27FC236}">
                <a16:creationId xmlns:a16="http://schemas.microsoft.com/office/drawing/2014/main" id="{88C3175F-2310-58F0-903B-2A3FE80F0B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9243785" y="2474021"/>
            <a:ext cx="360000" cy="360000"/>
          </a:xfrm>
          <a:prstGeom prst="rect">
            <a:avLst/>
          </a:prstGeom>
        </p:spPr>
      </p:pic>
      <p:pic>
        <p:nvPicPr>
          <p:cNvPr id="17" name="Рисунок 16" descr="Схема с ветвлением со сплошной заливкой">
            <a:extLst>
              <a:ext uri="{FF2B5EF4-FFF2-40B4-BE49-F238E27FC236}">
                <a16:creationId xmlns:a16="http://schemas.microsoft.com/office/drawing/2014/main" id="{7C84FF55-F627-1CC6-4CA9-123FA451BF2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142409" y="3296367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685546-9BF1-9E2B-0C3F-3CD32EE991B2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</a:p>
        </p:txBody>
      </p:sp>
    </p:spTree>
    <p:extLst>
      <p:ext uri="{BB962C8B-B14F-4D97-AF65-F5344CB8AC3E}">
        <p14:creationId xmlns:p14="http://schemas.microsoft.com/office/powerpoint/2010/main" val="28995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56E59B5D-3E38-BADA-DF40-F483FF350175}"/>
              </a:ext>
            </a:extLst>
          </p:cNvPr>
          <p:cNvSpPr/>
          <p:nvPr/>
        </p:nvSpPr>
        <p:spPr>
          <a:xfrm>
            <a:off x="999209" y="2182875"/>
            <a:ext cx="2968120" cy="1279727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ОПРОСА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ПРОБЛЕМЫ ПРИ РЕАЛИЗАЦИИ ИНВЕСТИЦИОННОГО ПРОЕКТА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46794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7254D348-821D-E792-0EB7-EC003E6AF949}"/>
              </a:ext>
            </a:extLst>
          </p:cNvPr>
          <p:cNvSpPr/>
          <p:nvPr/>
        </p:nvSpPr>
        <p:spPr>
          <a:xfrm>
            <a:off x="999209" y="3670154"/>
            <a:ext cx="2968120" cy="1344801"/>
          </a:xfrm>
          <a:prstGeom prst="roundRect">
            <a:avLst>
              <a:gd name="adj" fmla="val 863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7" name="Рисунок 36" descr="Монеты со сплошной заливкой">
            <a:extLst>
              <a:ext uri="{FF2B5EF4-FFF2-40B4-BE49-F238E27FC236}">
                <a16:creationId xmlns:a16="http://schemas.microsoft.com/office/drawing/2014/main" id="{C49C076B-6E8B-91E9-E767-04B2090A7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49580" y="3864644"/>
            <a:ext cx="360000" cy="3600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1B014617-87EF-37E5-0BB4-59168B9B1CFA}"/>
              </a:ext>
            </a:extLst>
          </p:cNvPr>
          <p:cNvSpPr txBox="1"/>
          <p:nvPr/>
        </p:nvSpPr>
        <p:spPr>
          <a:xfrm>
            <a:off x="1160338" y="3861443"/>
            <a:ext cx="2446991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отмечают финансовые трудности, </a:t>
            </a:r>
            <a:r>
              <a:rPr lang="x-none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необходимость использования заёмных средств для развития бизнеса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F5DA38-46A5-A6B1-F9E8-3231D6BCC328}"/>
              </a:ext>
            </a:extLst>
          </p:cNvPr>
          <p:cNvSpPr txBox="1"/>
          <p:nvPr/>
        </p:nvSpPr>
        <p:spPr>
          <a:xfrm>
            <a:off x="1209033" y="2332757"/>
            <a:ext cx="225413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 отмечают сложности с оформлением документов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C5B1B2-3C1F-0578-5028-AAE9B4C94CD4}"/>
              </a:ext>
            </a:extLst>
          </p:cNvPr>
          <p:cNvSpPr txBox="1"/>
          <p:nvPr/>
        </p:nvSpPr>
        <p:spPr>
          <a:xfrm>
            <a:off x="1209033" y="2742493"/>
            <a:ext cx="21614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большое количество документов              и требуемых разрешений</a:t>
            </a:r>
            <a:endParaRPr lang="x-none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Бумага со сплошной заливкой">
            <a:extLst>
              <a:ext uri="{FF2B5EF4-FFF2-40B4-BE49-F238E27FC236}">
                <a16:creationId xmlns:a16="http://schemas.microsoft.com/office/drawing/2014/main" id="{4F310181-AA42-403C-25BD-E9F7DC161C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607329" y="2340856"/>
            <a:ext cx="360000" cy="360000"/>
          </a:xfrm>
          <a:prstGeom prst="rect">
            <a:avLst/>
          </a:prstGeom>
        </p:spPr>
      </p:pic>
      <p:sp>
        <p:nvSpPr>
          <p:cNvPr id="4" name="Номер слайда 50">
            <a:extLst>
              <a:ext uri="{FF2B5EF4-FFF2-40B4-BE49-F238E27FC236}">
                <a16:creationId xmlns:a16="http://schemas.microsoft.com/office/drawing/2014/main" id="{B8B07B34-80FE-991E-E035-539AE3E3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996AA-35EC-F6E0-E70F-A09B3222F6B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</a:p>
        </p:txBody>
      </p:sp>
    </p:spTree>
    <p:extLst>
      <p:ext uri="{BB962C8B-B14F-4D97-AF65-F5344CB8AC3E}">
        <p14:creationId xmlns:p14="http://schemas.microsoft.com/office/powerpoint/2010/main" val="26117692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Рисунок 140" descr="Country highway receding to horizon">
            <a:extLst>
              <a:ext uri="{FF2B5EF4-FFF2-40B4-BE49-F238E27FC236}">
                <a16:creationId xmlns:a16="http://schemas.microsoft.com/office/drawing/2014/main" id="{601A6AC4-8968-0B94-EFDD-22E1A9943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3086" y="3710009"/>
            <a:ext cx="3809530" cy="2766116"/>
          </a:xfrm>
          <a:custGeom>
            <a:avLst/>
            <a:gdLst>
              <a:gd name="connsiteX0" fmla="*/ 247567 w 3977354"/>
              <a:gd name="connsiteY0" fmla="*/ 0 h 2766116"/>
              <a:gd name="connsiteX1" fmla="*/ 3729787 w 3977354"/>
              <a:gd name="connsiteY1" fmla="*/ 0 h 2766116"/>
              <a:gd name="connsiteX2" fmla="*/ 3977354 w 3977354"/>
              <a:gd name="connsiteY2" fmla="*/ 247567 h 2766116"/>
              <a:gd name="connsiteX3" fmla="*/ 3977354 w 3977354"/>
              <a:gd name="connsiteY3" fmla="*/ 2518549 h 2766116"/>
              <a:gd name="connsiteX4" fmla="*/ 3729787 w 3977354"/>
              <a:gd name="connsiteY4" fmla="*/ 2766116 h 2766116"/>
              <a:gd name="connsiteX5" fmla="*/ 247567 w 3977354"/>
              <a:gd name="connsiteY5" fmla="*/ 2766116 h 2766116"/>
              <a:gd name="connsiteX6" fmla="*/ 0 w 3977354"/>
              <a:gd name="connsiteY6" fmla="*/ 2518549 h 2766116"/>
              <a:gd name="connsiteX7" fmla="*/ 0 w 3977354"/>
              <a:gd name="connsiteY7" fmla="*/ 247567 h 2766116"/>
              <a:gd name="connsiteX8" fmla="*/ 247567 w 3977354"/>
              <a:gd name="connsiteY8" fmla="*/ 0 h 2766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77354" h="2766116">
                <a:moveTo>
                  <a:pt x="247567" y="0"/>
                </a:moveTo>
                <a:lnTo>
                  <a:pt x="3729787" y="0"/>
                </a:lnTo>
                <a:cubicBezTo>
                  <a:pt x="3866514" y="0"/>
                  <a:pt x="3977354" y="110840"/>
                  <a:pt x="3977354" y="247567"/>
                </a:cubicBezTo>
                <a:lnTo>
                  <a:pt x="3977354" y="2518549"/>
                </a:lnTo>
                <a:cubicBezTo>
                  <a:pt x="3977354" y="2655276"/>
                  <a:pt x="3866514" y="2766116"/>
                  <a:pt x="3729787" y="2766116"/>
                </a:cubicBezTo>
                <a:lnTo>
                  <a:pt x="247567" y="2766116"/>
                </a:lnTo>
                <a:cubicBezTo>
                  <a:pt x="110840" y="2766116"/>
                  <a:pt x="0" y="2655276"/>
                  <a:pt x="0" y="2518549"/>
                </a:cubicBezTo>
                <a:lnTo>
                  <a:pt x="0" y="247567"/>
                </a:lnTo>
                <a:cubicBezTo>
                  <a:pt x="0" y="110840"/>
                  <a:pt x="110840" y="0"/>
                  <a:pt x="247567" y="0"/>
                </a:cubicBezTo>
                <a:close/>
              </a:path>
            </a:pathLst>
          </a:cu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8DF27EB-ADD8-14D9-C3C2-A3493440690F}"/>
              </a:ext>
            </a:extLst>
          </p:cNvPr>
          <p:cNvSpPr/>
          <p:nvPr/>
        </p:nvSpPr>
        <p:spPr>
          <a:xfrm>
            <a:off x="5914108" y="1658173"/>
            <a:ext cx="3748508" cy="2027453"/>
          </a:xfrm>
          <a:prstGeom prst="roundRect">
            <a:avLst>
              <a:gd name="adj" fmla="val 12961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CD92E-140C-FCEB-8D89-B4DFC2B66BB3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ОПРОСА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 «ПОСЕЛОК ПАЛАНА»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ВОЗМОЖНЫЕ </a:t>
            </a:r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 ПРОБЛЕМ</a:t>
            </a: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5E2268E5-CB2D-B784-7262-390A9AE7A51B}"/>
              </a:ext>
            </a:extLst>
          </p:cNvPr>
          <p:cNvSpPr/>
          <p:nvPr/>
        </p:nvSpPr>
        <p:spPr>
          <a:xfrm>
            <a:off x="627014" y="1638617"/>
            <a:ext cx="5035461" cy="4906276"/>
          </a:xfrm>
          <a:prstGeom prst="roundRect">
            <a:avLst>
              <a:gd name="adj" fmla="val 447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0EB40B-61B0-71B6-E201-BA9AA69269D8}"/>
              </a:ext>
            </a:extLst>
          </p:cNvPr>
          <p:cNvSpPr txBox="1"/>
          <p:nvPr/>
        </p:nvSpPr>
        <p:spPr>
          <a:xfrm>
            <a:off x="627015" y="1638617"/>
            <a:ext cx="504516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МНЕНИЮ ПРЕДСТАВИТЕЛЕЙ ОПРОШЕННЫХ КОМПАНИЙ НЕОБХОДИМЫ СЛЕДУЮЩИЕ МЕРЫ ПОДДЕРЖКИ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D37134AF-D33A-98D0-FD9F-4B46E40AEAB0}"/>
              </a:ext>
            </a:extLst>
          </p:cNvPr>
          <p:cNvSpPr/>
          <p:nvPr/>
        </p:nvSpPr>
        <p:spPr>
          <a:xfrm>
            <a:off x="895349" y="2216647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8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061EC0-AB85-1D71-C9AD-F14D1A817343}"/>
              </a:ext>
            </a:extLst>
          </p:cNvPr>
          <p:cNvSpPr txBox="1"/>
          <p:nvPr/>
        </p:nvSpPr>
        <p:spPr>
          <a:xfrm>
            <a:off x="1805462" y="2459742"/>
            <a:ext cx="19109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</a:p>
        </p:txBody>
      </p:sp>
      <p:sp>
        <p:nvSpPr>
          <p:cNvPr id="89" name="Скругленный прямоугольник 88">
            <a:extLst>
              <a:ext uri="{FF2B5EF4-FFF2-40B4-BE49-F238E27FC236}">
                <a16:creationId xmlns:a16="http://schemas.microsoft.com/office/drawing/2014/main" id="{62044BA2-B44C-A712-1297-D72CF4C9D5C3}"/>
              </a:ext>
            </a:extLst>
          </p:cNvPr>
          <p:cNvSpPr/>
          <p:nvPr/>
        </p:nvSpPr>
        <p:spPr>
          <a:xfrm>
            <a:off x="895349" y="2996315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3" name="Скругленный прямоугольник 92">
            <a:extLst>
              <a:ext uri="{FF2B5EF4-FFF2-40B4-BE49-F238E27FC236}">
                <a16:creationId xmlns:a16="http://schemas.microsoft.com/office/drawing/2014/main" id="{9ABA0665-7BF5-3BB6-EDAD-1C435AAA8499}"/>
              </a:ext>
            </a:extLst>
          </p:cNvPr>
          <p:cNvSpPr/>
          <p:nvPr/>
        </p:nvSpPr>
        <p:spPr>
          <a:xfrm>
            <a:off x="895349" y="3781162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7" name="Скругленный прямоугольник 96">
            <a:extLst>
              <a:ext uri="{FF2B5EF4-FFF2-40B4-BE49-F238E27FC236}">
                <a16:creationId xmlns:a16="http://schemas.microsoft.com/office/drawing/2014/main" id="{5802C631-A1EC-A364-FF47-7CC93E5701E0}"/>
              </a:ext>
            </a:extLst>
          </p:cNvPr>
          <p:cNvSpPr/>
          <p:nvPr/>
        </p:nvSpPr>
        <p:spPr>
          <a:xfrm>
            <a:off x="895349" y="4560830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1" name="Скругленный прямоугольник 100">
            <a:extLst>
              <a:ext uri="{FF2B5EF4-FFF2-40B4-BE49-F238E27FC236}">
                <a16:creationId xmlns:a16="http://schemas.microsoft.com/office/drawing/2014/main" id="{2D1761B5-B3E1-7A76-AAF3-1224BFFBAF6C}"/>
              </a:ext>
            </a:extLst>
          </p:cNvPr>
          <p:cNvSpPr/>
          <p:nvPr/>
        </p:nvSpPr>
        <p:spPr>
          <a:xfrm>
            <a:off x="895349" y="5340498"/>
            <a:ext cx="4545757" cy="658553"/>
          </a:xfrm>
          <a:prstGeom prst="roundRect">
            <a:avLst>
              <a:gd name="adj" fmla="val 3748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06" name="Рисунок 105" descr="Монеты со сплошной заливкой">
            <a:extLst>
              <a:ext uri="{FF2B5EF4-FFF2-40B4-BE49-F238E27FC236}">
                <a16:creationId xmlns:a16="http://schemas.microsoft.com/office/drawing/2014/main" id="{705F1669-CC6A-B05D-F958-37BDF31085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1281" y="2386495"/>
            <a:ext cx="360000" cy="36000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1766BA8F-FC57-5B2D-90E2-D56C05BC4F1C}"/>
              </a:ext>
            </a:extLst>
          </p:cNvPr>
          <p:cNvSpPr txBox="1"/>
          <p:nvPr/>
        </p:nvSpPr>
        <p:spPr>
          <a:xfrm>
            <a:off x="1805462" y="3243376"/>
            <a:ext cx="19109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</a:t>
            </a:r>
          </a:p>
        </p:txBody>
      </p:sp>
      <p:pic>
        <p:nvPicPr>
          <p:cNvPr id="110" name="Рисунок 109" descr="Монеты со сплошной заливкой">
            <a:extLst>
              <a:ext uri="{FF2B5EF4-FFF2-40B4-BE49-F238E27FC236}">
                <a16:creationId xmlns:a16="http://schemas.microsoft.com/office/drawing/2014/main" id="{B09FEF6A-902E-311B-AEB9-701814B819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1281" y="3170129"/>
            <a:ext cx="360000" cy="3600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3D1E8BC5-CED5-2F8A-8057-235370113FEC}"/>
              </a:ext>
            </a:extLst>
          </p:cNvPr>
          <p:cNvSpPr txBox="1"/>
          <p:nvPr/>
        </p:nvSpPr>
        <p:spPr>
          <a:xfrm>
            <a:off x="1805462" y="4024257"/>
            <a:ext cx="191094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субсидирование</a:t>
            </a:r>
            <a:endParaRPr lang="ru-RU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Рисунок 113" descr="Монеты со сплошной заливкой">
            <a:extLst>
              <a:ext uri="{FF2B5EF4-FFF2-40B4-BE49-F238E27FC236}">
                <a16:creationId xmlns:a16="http://schemas.microsoft.com/office/drawing/2014/main" id="{CEBF71AD-3798-079F-1006-4BBD621CBA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951281" y="3951010"/>
            <a:ext cx="360000" cy="360000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4069AE09-F3E7-1FF7-20FD-D0140564616C}"/>
              </a:ext>
            </a:extLst>
          </p:cNvPr>
          <p:cNvSpPr txBox="1"/>
          <p:nvPr/>
        </p:nvSpPr>
        <p:spPr>
          <a:xfrm>
            <a:off x="1805461" y="4811511"/>
            <a:ext cx="251568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 поддержка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FAF710BB-3919-EA2E-FBBA-05860669961B}"/>
              </a:ext>
            </a:extLst>
          </p:cNvPr>
          <p:cNvSpPr txBox="1"/>
          <p:nvPr/>
        </p:nvSpPr>
        <p:spPr>
          <a:xfrm>
            <a:off x="1805462" y="5500497"/>
            <a:ext cx="27989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существующих мер поддержки</a:t>
            </a:r>
          </a:p>
        </p:txBody>
      </p:sp>
      <p:pic>
        <p:nvPicPr>
          <p:cNvPr id="124" name="Рисунок 123" descr="Банк со сплошной заливкой">
            <a:extLst>
              <a:ext uri="{FF2B5EF4-FFF2-40B4-BE49-F238E27FC236}">
                <a16:creationId xmlns:a16="http://schemas.microsoft.com/office/drawing/2014/main" id="{077AE888-BF98-A5C8-3632-BAD43006AF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942184" y="5484834"/>
            <a:ext cx="360000" cy="360000"/>
          </a:xfrm>
          <a:prstGeom prst="rect">
            <a:avLst/>
          </a:prstGeom>
        </p:spPr>
      </p:pic>
      <p:sp>
        <p:nvSpPr>
          <p:cNvPr id="134" name="TextBox 133">
            <a:extLst>
              <a:ext uri="{FF2B5EF4-FFF2-40B4-BE49-F238E27FC236}">
                <a16:creationId xmlns:a16="http://schemas.microsoft.com/office/drawing/2014/main" id="{3D5E7585-AEA8-6C9F-5ED3-B5D390D5176F}"/>
              </a:ext>
            </a:extLst>
          </p:cNvPr>
          <p:cNvSpPr txBox="1"/>
          <p:nvPr/>
        </p:nvSpPr>
        <p:spPr>
          <a:xfrm>
            <a:off x="6043093" y="1868404"/>
            <a:ext cx="2599866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отмечают,          что для более активного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МР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улучшение транспортной инфраструктуры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Номер слайда 50">
            <a:extLst>
              <a:ext uri="{FF2B5EF4-FFF2-40B4-BE49-F238E27FC236}">
                <a16:creationId xmlns:a16="http://schemas.microsoft.com/office/drawing/2014/main" id="{D59CBD11-ED18-A63D-880A-49AA9FCE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id="{D33EA256-31E2-E04A-4863-8F643E1771C2}"/>
              </a:ext>
            </a:extLst>
          </p:cNvPr>
          <p:cNvSpPr/>
          <p:nvPr/>
        </p:nvSpPr>
        <p:spPr>
          <a:xfrm>
            <a:off x="627016" y="163628"/>
            <a:ext cx="146794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Пузырь с сообщением чата со сплошной заливкой">
            <a:extLst>
              <a:ext uri="{FF2B5EF4-FFF2-40B4-BE49-F238E27FC236}">
                <a16:creationId xmlns:a16="http://schemas.microsoft.com/office/drawing/2014/main" id="{3EA7A1B3-FDB2-174A-2418-3B154CBF70E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933289" y="4733067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B6EA9FB-1524-7609-F314-80A9F1E1D356}"/>
              </a:ext>
            </a:extLst>
          </p:cNvPr>
          <p:cNvSpPr txBox="1"/>
          <p:nvPr/>
        </p:nvSpPr>
        <p:spPr>
          <a:xfrm>
            <a:off x="635642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</a:p>
        </p:txBody>
      </p:sp>
    </p:spTree>
    <p:extLst>
      <p:ext uri="{BB962C8B-B14F-4D97-AF65-F5344CB8AC3E}">
        <p14:creationId xmlns:p14="http://schemas.microsoft.com/office/powerpoint/2010/main" val="2294731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51A819EE-87B6-8A1A-0730-08E1B3889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5870288"/>
              </p:ext>
            </p:extLst>
          </p:nvPr>
        </p:nvGraphicFramePr>
        <p:xfrm>
          <a:off x="3723245" y="1658173"/>
          <a:ext cx="2968122" cy="4167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</a:p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АДМИНИСТРАЦИЕЙ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46794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опроса бизнеса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28736" y="1803593"/>
            <a:ext cx="2824521" cy="2096624"/>
          </a:xfrm>
          <a:prstGeom prst="roundRect">
            <a:avLst>
              <a:gd name="adj" fmla="val 10900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7DE4BB89-C823-8988-7CBC-1B407915213F}"/>
              </a:ext>
            </a:extLst>
          </p:cNvPr>
          <p:cNvSpPr/>
          <p:nvPr/>
        </p:nvSpPr>
        <p:spPr>
          <a:xfrm>
            <a:off x="3723245" y="1697797"/>
            <a:ext cx="2968122" cy="4444188"/>
          </a:xfrm>
          <a:prstGeom prst="roundRect">
            <a:avLst>
              <a:gd name="adj" fmla="val 772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6A4766-7FB8-1E60-AC07-C889083B8299}"/>
              </a:ext>
            </a:extLst>
          </p:cNvPr>
          <p:cNvSpPr txBox="1"/>
          <p:nvPr/>
        </p:nvSpPr>
        <p:spPr>
          <a:xfrm>
            <a:off x="3723246" y="1838550"/>
            <a:ext cx="2968122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    </a:t>
            </a:r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АДМИНИСТРАЦИЕЙ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 descr="Монеты со сплошной заливкой">
            <a:extLst>
              <a:ext uri="{FF2B5EF4-FFF2-40B4-BE49-F238E27FC236}">
                <a16:creationId xmlns:a16="http://schemas.microsoft.com/office/drawing/2014/main" id="{C49C076B-6E8B-91E9-E767-04B2090A72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283996" y="1478550"/>
            <a:ext cx="360000" cy="36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9ED5EC5-DA2B-B67F-316E-9A04197D5075}"/>
              </a:ext>
            </a:extLst>
          </p:cNvPr>
          <p:cNvSpPr txBox="1"/>
          <p:nvPr/>
        </p:nvSpPr>
        <p:spPr>
          <a:xfrm>
            <a:off x="839119" y="1838550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18,6</a:t>
            </a:r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6176DF-7E83-79D9-D98C-C16A349E3BCF}"/>
              </a:ext>
            </a:extLst>
          </p:cNvPr>
          <p:cNvSpPr txBox="1"/>
          <p:nvPr/>
        </p:nvSpPr>
        <p:spPr>
          <a:xfrm>
            <a:off x="839119" y="2306182"/>
            <a:ext cx="22541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респондентов знают 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об инвестиционном уполномоченном 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муниципального округа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ACE7D1C-8603-5ACB-F1B9-4CC96A819C5B}"/>
              </a:ext>
            </a:extLst>
          </p:cNvPr>
          <p:cNvSpPr txBox="1"/>
          <p:nvPr/>
        </p:nvSpPr>
        <p:spPr>
          <a:xfrm>
            <a:off x="837399" y="4450871"/>
            <a:ext cx="167720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3,0%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320235-F304-A8D4-B377-A0F3302396DA}"/>
              </a:ext>
            </a:extLst>
          </p:cNvPr>
          <p:cNvSpPr txBox="1"/>
          <p:nvPr/>
        </p:nvSpPr>
        <p:spPr>
          <a:xfrm>
            <a:off x="837398" y="4952990"/>
            <a:ext cx="167720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из них контактировала с ними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AED28E4B-4C9B-EDA1-A133-4F6E183E8935}"/>
              </a:ext>
            </a:extLst>
          </p:cNvPr>
          <p:cNvSpPr/>
          <p:nvPr/>
        </p:nvSpPr>
        <p:spPr>
          <a:xfrm>
            <a:off x="613731" y="4102550"/>
            <a:ext cx="2854530" cy="2039434"/>
          </a:xfrm>
          <a:prstGeom prst="roundRect">
            <a:avLst>
              <a:gd name="adj" fmla="val 10253"/>
            </a:avLst>
          </a:prstGeom>
          <a:noFill/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FC61C3-3A62-D900-880B-15D1D1181A38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</a:p>
        </p:txBody>
      </p:sp>
    </p:spTree>
    <p:extLst>
      <p:ext uri="{BB962C8B-B14F-4D97-AF65-F5344CB8AC3E}">
        <p14:creationId xmlns:p14="http://schemas.microsoft.com/office/powerpoint/2010/main" val="382479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3226594" y="1401547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1668" y="2418658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ранспортная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415636" y="2718738"/>
            <a:ext cx="4904510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5" y="1532623"/>
            <a:ext cx="5164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2763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295036" y="1609567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74254"/>
            <a:ext cx="161942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численность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населения,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596822" y="1495349"/>
            <a:ext cx="360000" cy="360000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3373204" y="1496129"/>
            <a:ext cx="80704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latin typeface="Arial" pitchFamily="34" charset="0"/>
                <a:cs typeface="Arial" pitchFamily="34" charset="0"/>
              </a:rPr>
              <a:t>4650,75</a:t>
            </a: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4180250" y="1571094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в. км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3331799" y="1874254"/>
            <a:ext cx="152437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площадь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5235726" y="1475732"/>
            <a:ext cx="360000" cy="36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B9B726-9134-850B-9454-6CCB6865E8C2}"/>
              </a:ext>
            </a:extLst>
          </p:cNvPr>
          <p:cNvSpPr txBox="1"/>
          <p:nvPr/>
        </p:nvSpPr>
        <p:spPr>
          <a:xfrm>
            <a:off x="627017" y="2860585"/>
            <a:ext cx="4131680" cy="661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Территория городского округа «посёлок Палана» расположена в северной части </a:t>
            </a:r>
            <a:r>
              <a:rPr lang="ru-RU" sz="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Тигильского</a:t>
            </a:r>
            <a:r>
              <a:rPr lang="ru-RU" sz="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района, Корякского округа. Основу транспортной системы муниципального образования составляют воздушный и морской виды транспорта, так как благоустроенная автодорожная сеть практически отсутствует</a:t>
            </a:r>
            <a:r>
              <a:rPr lang="ru-RU" sz="1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100" b="1" spc="-3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15886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1668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/>
          <p:cNvPicPr/>
          <p:nvPr/>
        </p:nvPicPr>
        <p:blipFill>
          <a:blip r:embed="rId13"/>
          <a:stretch>
            <a:fillRect/>
          </a:stretch>
        </p:blipFill>
        <p:spPr>
          <a:xfrm>
            <a:off x="6000473" y="1401547"/>
            <a:ext cx="3597010" cy="3689675"/>
          </a:xfrm>
          <a:prstGeom prst="rect">
            <a:avLst/>
          </a:prstGeom>
        </p:spPr>
      </p:pic>
      <p:sp>
        <p:nvSpPr>
          <p:cNvPr id="112" name="Скругленный прямоугольник 111">
            <a:extLst>
              <a:ext uri="{FF2B5EF4-FFF2-40B4-BE49-F238E27FC236}">
                <a16:creationId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415636" y="3847605"/>
            <a:ext cx="4904510" cy="1555668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800" b="1" dirty="0">
                <a:latin typeface="Arial" pitchFamily="34" charset="0"/>
                <a:cs typeface="Arial" pitchFamily="34" charset="0"/>
              </a:rPr>
              <a:t>Доставка в ноябре-январе (примерно до третьей декады) осуществляется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с г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. Петропавловска-Камчатского до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пгт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. Палана транспортом различного типа: 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г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. Петропавловск-Камчатский - с.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Анавгай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 (автомобильный), с. 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Анавгай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 - с. Тигиль (вездеходный), через р. Тигиль (речной, снегоходный), с. Тигиль -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пгт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. Палана (автомобильный). Стоимость доставки изменяется в зависимости от объема завозимого груза, количества рейсов лодок или снегоходов, совершенных через р. Тигиль (по устной информации предпринимателей 1 кг. – 150 рублей</a:t>
            </a:r>
            <a:r>
              <a:rPr lang="ru-RU" sz="800" b="1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зимний период груз доставляется по автозимнику продленного действия «</a:t>
            </a:r>
            <a:r>
              <a:rPr lang="ru-RU" sz="800" b="1" dirty="0" err="1">
                <a:latin typeface="Arial" pitchFamily="34" charset="0"/>
                <a:cs typeface="Arial" pitchFamily="34" charset="0"/>
              </a:rPr>
              <a:t>Анавгай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 – Палана» грузовыми машинами (за 1 кг. - 31 рубль).</a:t>
            </a:r>
          </a:p>
          <a:p>
            <a:r>
              <a:rPr lang="ru-RU" sz="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800" b="1" dirty="0">
                <a:latin typeface="Arial" pitchFamily="34" charset="0"/>
                <a:cs typeface="Arial" pitchFamily="34" charset="0"/>
              </a:rPr>
              <a:t>летний период доставка грузов осуществляется преимущественно пароходами   (1 кг – 32 р., крупногабаритный груз рассчитывается индивидуально, в соответствии с объемом).</a:t>
            </a:r>
          </a:p>
        </p:txBody>
      </p:sp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137394" y="388765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Городской округ «поселок</a:t>
            </a:r>
            <a:r>
              <a:rPr kumimoji="0" lang="ru-RU" sz="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Палана»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13" name="Объект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394" y="1345581"/>
            <a:ext cx="2244041" cy="141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026" name="Picture 2" descr="Полный герб 4"/>
          <p:cNvPicPr>
            <a:picLocks noChangeAspect="1" noChangeArrowheads="1"/>
          </p:cNvPicPr>
          <p:nvPr/>
        </p:nvPicPr>
        <p:blipFill>
          <a:blip r:embed="rId4" cstate="print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2159" y="421582"/>
            <a:ext cx="698500" cy="66198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</p:pic>
      <p:pic>
        <p:nvPicPr>
          <p:cNvPr id="18" name="Рисунок 17" descr="C:\Users\user\Desktop\KRUK022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4445" y="295059"/>
            <a:ext cx="6410365" cy="411339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CED2FFE-BE20-C9FC-C4FE-C7A93E57A3E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АДМИНИСТРАЦИЕЙ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ОКРУГА «ПОСЕЛОК ПАЛАНА»</a:t>
            </a:r>
          </a:p>
        </p:txBody>
      </p:sp>
    </p:spTree>
    <p:extLst>
      <p:ext uri="{BB962C8B-B14F-4D97-AF65-F5344CB8AC3E}">
        <p14:creationId xmlns:p14="http://schemas.microsoft.com/office/powerpoint/2010/main" val="155787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633988" y="1320881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2022 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672162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НО* 2022 год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859BFF25-7647-679E-CF0A-EDBC0E40A471}"/>
              </a:ext>
            </a:extLst>
          </p:cNvPr>
          <p:cNvGrpSpPr/>
          <p:nvPr/>
        </p:nvGrpSpPr>
        <p:grpSpPr>
          <a:xfrm>
            <a:off x="2364760" y="2422510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3193411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135658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3991617" y="212844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32000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590989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46896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id="{BD49888C-EE87-0AA1-DB51-FCB7AE18C6FB}"/>
              </a:ext>
            </a:extLst>
          </p:cNvPr>
          <p:cNvSpPr/>
          <p:nvPr/>
        </p:nvSpPr>
        <p:spPr>
          <a:xfrm>
            <a:off x="5269143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194,8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205,6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205,5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Оборот розничной торговли %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id="{A3F711DB-496E-5AE9-8DA3-52FB6C8C4FC4}"/>
              </a:ext>
            </a:extLst>
          </p:cNvPr>
          <p:cNvSpPr/>
          <p:nvPr/>
        </p:nvSpPr>
        <p:spPr>
          <a:xfrm>
            <a:off x="4862489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71,4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:a16="http://schemas.microsoft.com/office/drawing/2014/main" id="{8F9B137A-9F0C-3053-26F4-F1A1A4D82D6D}"/>
              </a:ext>
            </a:extLst>
          </p:cNvPr>
          <p:cNvSpPr/>
          <p:nvPr/>
        </p:nvSpPr>
        <p:spPr>
          <a:xfrm>
            <a:off x="5660695" y="5035939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187,1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id="{5638DA25-0A83-5C61-BB97-CE89B7FE3C55}"/>
              </a:ext>
            </a:extLst>
          </p:cNvPr>
          <p:cNvSpPr/>
          <p:nvPr/>
        </p:nvSpPr>
        <p:spPr>
          <a:xfrm>
            <a:off x="5260067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127,7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B8B9FEF-8A61-E7B5-E26D-6064E35C71F8}"/>
              </a:ext>
            </a:extLst>
          </p:cNvPr>
          <p:cNvSpPr txBox="1"/>
          <p:nvPr/>
        </p:nvSpPr>
        <p:spPr>
          <a:xfrm>
            <a:off x="1589193" y="4463371"/>
            <a:ext cx="98825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Индекс цен производителей промышленных товаров %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id="{5BF57916-37D0-2A89-BEDE-6529985937EC}"/>
              </a:ext>
            </a:extLst>
          </p:cNvPr>
          <p:cNvSpPr/>
          <p:nvPr/>
        </p:nvSpPr>
        <p:spPr>
          <a:xfrm>
            <a:off x="1589193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106,69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id="{804C102D-E058-03DA-846F-7B2632D8057C}"/>
              </a:ext>
            </a:extLst>
          </p:cNvPr>
          <p:cNvSpPr/>
          <p:nvPr/>
        </p:nvSpPr>
        <p:spPr>
          <a:xfrm>
            <a:off x="2387399" y="503277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103,49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id="{AF6DE8AE-5C46-A9ED-FE44-79540CCD291B}"/>
              </a:ext>
            </a:extLst>
          </p:cNvPr>
          <p:cNvSpPr/>
          <p:nvPr/>
        </p:nvSpPr>
        <p:spPr>
          <a:xfrm>
            <a:off x="1986771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112,23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1085529" y="3015810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id="{049D898B-5B50-DE58-0CB5-29E839E77CE1}"/>
              </a:ext>
            </a:extLst>
          </p:cNvPr>
          <p:cNvSpPr/>
          <p:nvPr/>
        </p:nvSpPr>
        <p:spPr>
          <a:xfrm>
            <a:off x="1085529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22077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id="{D8C75DED-E032-F06C-4A1B-C15F2E0A1892}"/>
              </a:ext>
            </a:extLst>
          </p:cNvPr>
          <p:cNvSpPr/>
          <p:nvPr/>
        </p:nvSpPr>
        <p:spPr>
          <a:xfrm>
            <a:off x="1883735" y="333677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25230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id="{2947D3A7-F3F2-F042-E041-2359906A0400}"/>
              </a:ext>
            </a:extLst>
          </p:cNvPr>
          <p:cNvSpPr/>
          <p:nvPr/>
        </p:nvSpPr>
        <p:spPr>
          <a:xfrm>
            <a:off x="1483107" y="3341848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27435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3231937" y="5140939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x-non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id="{4676CABC-9A49-F2C2-A9BC-C53B134296DE}"/>
              </a:ext>
            </a:extLst>
          </p:cNvPr>
          <p:cNvSpPr/>
          <p:nvPr/>
        </p:nvSpPr>
        <p:spPr>
          <a:xfrm>
            <a:off x="3231937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77839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id="{D3AFCDB7-7B2D-FB95-3CC4-26FA72959204}"/>
              </a:ext>
            </a:extLst>
          </p:cNvPr>
          <p:cNvSpPr/>
          <p:nvPr/>
        </p:nvSpPr>
        <p:spPr>
          <a:xfrm>
            <a:off x="4030143" y="547328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90110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id="{0DA18218-A189-5B34-A992-A1C2F6968601}"/>
              </a:ext>
            </a:extLst>
          </p:cNvPr>
          <p:cNvSpPr/>
          <p:nvPr/>
        </p:nvSpPr>
        <p:spPr>
          <a:xfrm>
            <a:off x="3629515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85066</a:t>
            </a:r>
            <a:endParaRPr lang="x-none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5236724" y="3896851"/>
            <a:ext cx="2130536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5315545" y="4461835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4EAC095F-9D74-7D49-4901-E85F2AE217CA}"/>
              </a:ext>
            </a:extLst>
          </p:cNvPr>
          <p:cNvSpPr/>
          <p:nvPr/>
        </p:nvSpPr>
        <p:spPr>
          <a:xfrm>
            <a:off x="5345888" y="4904316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24291" y="1352345"/>
            <a:ext cx="2072125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45117FCB-FB0D-ACDC-38CA-B0524F5A8C72}"/>
              </a:ext>
            </a:extLst>
          </p:cNvPr>
          <p:cNvSpPr/>
          <p:nvPr/>
        </p:nvSpPr>
        <p:spPr>
          <a:xfrm>
            <a:off x="627017" y="1352345"/>
            <a:ext cx="4497839" cy="237600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НАСЕЛЕНИЯ 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C8BFA-FA03-9B4C-0957-FEDBCCA21685}"/>
              </a:ext>
            </a:extLst>
          </p:cNvPr>
          <p:cNvSpPr txBox="1"/>
          <p:nvPr/>
        </p:nvSpPr>
        <p:spPr>
          <a:xfrm>
            <a:off x="613039" y="142431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27015" y="3833207"/>
            <a:ext cx="4497839" cy="2677518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11173"/>
              </p:ext>
            </p:extLst>
          </p:nvPr>
        </p:nvGraphicFramePr>
        <p:xfrm>
          <a:off x="979943" y="1437610"/>
          <a:ext cx="3646648" cy="2170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97D06431-2278-115D-A93F-C4A505FF50CB}"/>
              </a:ext>
            </a:extLst>
          </p:cNvPr>
          <p:cNvSpPr txBox="1"/>
          <p:nvPr/>
        </p:nvSpPr>
        <p:spPr>
          <a:xfrm>
            <a:off x="654968" y="3996872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2022 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471023"/>
              </p:ext>
            </p:extLst>
          </p:nvPr>
        </p:nvGraphicFramePr>
        <p:xfrm>
          <a:off x="948621" y="4182879"/>
          <a:ext cx="3124616" cy="172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" name="TextBox 66">
            <a:extLst>
              <a:ext uri="{FF2B5EF4-FFF2-40B4-BE49-F238E27FC236}">
                <a16:creationId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376319" y="1532690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333292" y="1902022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DE570A78-46A9-3F07-36FA-94EF1D510C3A}"/>
              </a:ext>
            </a:extLst>
          </p:cNvPr>
          <p:cNvSpPr/>
          <p:nvPr/>
        </p:nvSpPr>
        <p:spPr>
          <a:xfrm>
            <a:off x="5345888" y="2328513"/>
            <a:ext cx="616976" cy="136092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0,8%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832664" y="1424314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36417" y="4079467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5335071" y="4079467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5740699" y="4250787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1F7855C-3C0A-4AA7-EFF7-C1E794F9135E}"/>
              </a:ext>
            </a:extLst>
          </p:cNvPr>
          <p:cNvSpPr txBox="1"/>
          <p:nvPr/>
        </p:nvSpPr>
        <p:spPr>
          <a:xfrm>
            <a:off x="5236724" y="6314120"/>
            <a:ext cx="427751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</a:t>
            </a:r>
            <a:r>
              <a:rPr lang="ru-RU" sz="8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01.01.2023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2CD61-52B2-2F21-B305-8346B1FF7764}"/>
              </a:ext>
            </a:extLst>
          </p:cNvPr>
          <p:cNvSpPr txBox="1"/>
          <p:nvPr/>
        </p:nvSpPr>
        <p:spPr>
          <a:xfrm>
            <a:off x="5318819" y="5171966"/>
            <a:ext cx="183968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по (городскому округу «поселок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Палана») 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395066" y="2540345"/>
            <a:ext cx="161759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(городскому округу «поселок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Палана») 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на 01.01.2023</a:t>
            </a:r>
            <a:endParaRPr lang="x-none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92081" y="2513125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80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БАЗА ГОРОДСКОГО ОКРУГА «ПОСЕЛОК ПАЛАНА»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640991" y="4804251"/>
            <a:ext cx="4497839" cy="1607789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640991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959495" y="2405699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субарктический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16789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в январе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-30℃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, в июле + 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17℃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274123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/>
              <a:t>За период года: дни ясной погоды - 54, дни снега - 105, дни с дождем - 77, облачных дней - 130. 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57350817-E0E1-F8FA-9710-5BB6612E517F}"/>
              </a:ext>
            </a:extLst>
          </p:cNvPr>
          <p:cNvSpPr txBox="1"/>
          <p:nvPr/>
        </p:nvSpPr>
        <p:spPr>
          <a:xfrm>
            <a:off x="5652080" y="2367764"/>
            <a:ext cx="405921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/>
              <a:t>По официальным данным Министерства природных ресурсов РФ на территории городского округа имеются полезные ископаемые, такие как бурый уголь, песчано-гравийная смесь, марганец, поделочные камни, золото, свинец, цинк, медь. Участки между реками </a:t>
            </a:r>
            <a:r>
              <a:rPr lang="ru-RU" sz="800" b="1" dirty="0" err="1"/>
              <a:t>Кахтана</a:t>
            </a:r>
            <a:r>
              <a:rPr lang="ru-RU" sz="800" b="1" dirty="0"/>
              <a:t> и </a:t>
            </a:r>
            <a:r>
              <a:rPr lang="ru-RU" sz="800" b="1" dirty="0" err="1"/>
              <a:t>Пятибратская</a:t>
            </a:r>
            <a:r>
              <a:rPr lang="ru-RU" sz="800" b="1" dirty="0"/>
              <a:t> являются частью перспективного нефтегазоносного района. Основные запасы угля сосредоточены в Западно-Камчатском бассейне, в котором выделяют четыре угленосных района, в одном из которых — </a:t>
            </a:r>
            <a:r>
              <a:rPr lang="ru-RU" sz="800" b="1" dirty="0" err="1"/>
              <a:t>Пусторецко-Паланском</a:t>
            </a:r>
            <a:r>
              <a:rPr lang="ru-RU" sz="800" b="1" dirty="0"/>
              <a:t> районе, расположено </a:t>
            </a:r>
            <a:r>
              <a:rPr lang="ru-RU" sz="800" b="1" dirty="0" err="1"/>
              <a:t>Паланское</a:t>
            </a:r>
            <a:r>
              <a:rPr lang="ru-RU" sz="800" b="1" dirty="0"/>
              <a:t> месторождение бурого угля и </a:t>
            </a:r>
            <a:r>
              <a:rPr lang="ru-RU" sz="800" b="1" dirty="0" err="1"/>
              <a:t>Анадыркинское</a:t>
            </a:r>
            <a:r>
              <a:rPr lang="ru-RU" sz="800" b="1" dirty="0"/>
              <a:t> — в 12 км от </a:t>
            </a:r>
            <a:r>
              <a:rPr lang="ru-RU" sz="800" b="1" dirty="0" err="1"/>
              <a:t>пгт</a:t>
            </a:r>
            <a:r>
              <a:rPr lang="ru-RU" sz="800" b="1" dirty="0"/>
              <a:t>. Палана. Ресурсы месторождений — 24 млн. тонн, разведанных запасов хватит не менее чем на 10 лет.</a:t>
            </a: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B81FAEA-1548-B5F4-06CC-079A55CF6E19}"/>
              </a:ext>
            </a:extLst>
          </p:cNvPr>
          <p:cNvSpPr txBox="1"/>
          <p:nvPr/>
        </p:nvSpPr>
        <p:spPr>
          <a:xfrm>
            <a:off x="1237694" y="492288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4650,75 кв. км</a:t>
            </a:r>
            <a:endParaRPr lang="ru-RU" sz="11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1201369" y="5165545"/>
            <a:ext cx="3684642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/>
              <a:t>Баланс территории городского округа «поселок Палана» составляет: территория населённого пункта — 3866 га;</a:t>
            </a:r>
          </a:p>
          <a:p>
            <a:r>
              <a:rPr lang="ru-RU" sz="800" b="1" dirty="0"/>
              <a:t>зона производственного и коммунально-складского назначения— 23,7 га;</a:t>
            </a:r>
          </a:p>
          <a:p>
            <a:r>
              <a:rPr lang="ru-RU" sz="800" b="1" dirty="0"/>
              <a:t>зона транспортной инфраструктуры с УДС — 127.4 га;</a:t>
            </a:r>
          </a:p>
          <a:p>
            <a:r>
              <a:rPr lang="ru-RU" sz="800" b="1" dirty="0"/>
              <a:t>зона специального назначения — 4,8 га;</a:t>
            </a:r>
          </a:p>
          <a:p>
            <a:r>
              <a:rPr lang="ru-RU" sz="800" b="1" dirty="0"/>
              <a:t>рекреационная зона - 0,1 га;</a:t>
            </a:r>
          </a:p>
          <a:p>
            <a:r>
              <a:rPr lang="ru-RU" sz="800" b="1" dirty="0"/>
              <a:t>зона природных территорий — 456398,5 га;</a:t>
            </a:r>
          </a:p>
          <a:p>
            <a:r>
              <a:rPr lang="ru-RU" sz="800" b="1" dirty="0"/>
              <a:t>зона акваторий — 5360,5 га.</a:t>
            </a: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841369" y="483825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91596" y="2232498"/>
            <a:ext cx="2196000" cy="2263027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atin typeface="Arial" pitchFamily="34" charset="0"/>
              <a:cs typeface="Arial" pitchFamily="34" charset="0"/>
              <a:hlinkClick r:id="rId3"/>
            </a:endParaRPr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55187" y="2583209"/>
            <a:ext cx="171306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культурно-досуговый центр</a:t>
            </a: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7766237" y="3108715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памятника</a:t>
            </a: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795757" y="2952798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музея</a:t>
            </a: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66237" y="2765612"/>
            <a:ext cx="893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библиотека</a:t>
            </a: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ИНФРАСТРУКТУРА ГОРОДСКОГО ОКРУГА «ПОСЕЛОК ПАЛАНА»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57682" y="2269295"/>
            <a:ext cx="2196000" cy="2226230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80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805258" y="2366462"/>
            <a:ext cx="112892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учреждения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дошкольного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90BC0E0-A47B-7C34-B2FA-E073E5D93F69}"/>
              </a:ext>
            </a:extLst>
          </p:cNvPr>
          <p:cNvSpPr txBox="1"/>
          <p:nvPr/>
        </p:nvSpPr>
        <p:spPr>
          <a:xfrm>
            <a:off x="776088" y="3414463"/>
            <a:ext cx="893839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учреждения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проф.</a:t>
            </a:r>
          </a:p>
          <a:p>
            <a:pPr>
              <a:lnSpc>
                <a:spcPts val="980"/>
              </a:lnSpc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B3D4C90-9F8B-ADB3-6F43-32DD9FCCC0A1}"/>
              </a:ext>
            </a:extLst>
          </p:cNvPr>
          <p:cNvSpPr txBox="1"/>
          <p:nvPr/>
        </p:nvSpPr>
        <p:spPr>
          <a:xfrm>
            <a:off x="776089" y="4495525"/>
            <a:ext cx="893838" cy="119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endParaRPr lang="ru-RU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776087" y="2877883"/>
            <a:ext cx="89383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учреждение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  <a:p>
            <a:pPr>
              <a:lnSpc>
                <a:spcPts val="1220"/>
              </a:lnSpc>
            </a:pP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295"/>
            <a:ext cx="2196000" cy="2226230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067720" y="2443405"/>
            <a:ext cx="196974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57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067720" y="2746893"/>
            <a:ext cx="128475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фельдшерско-</a:t>
            </a:r>
            <a:r>
              <a:rPr lang="ru-RU" sz="800" b="1" spc="-2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акушерных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067720" y="3108715"/>
            <a:ext cx="19433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</a:t>
            </a: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067720" y="3414463"/>
            <a:ext cx="1519886" cy="1387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97129" y="2269295"/>
            <a:ext cx="2196000" cy="2226230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185998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КГБУ «Спортивная школа»</a:t>
            </a: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5476483" y="2721965"/>
            <a:ext cx="1178760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Детская-молодежная общественная организация «Военно-патриотический клуб «Беркут»</a:t>
            </a:r>
            <a:endParaRPr lang="ru-RU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476483" y="3529878"/>
            <a:ext cx="145647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Хоккейная коробка</a:t>
            </a: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9F12BC2-BFAA-BED4-F03C-AD706AF7061B}"/>
              </a:ext>
            </a:extLst>
          </p:cNvPr>
          <p:cNvSpPr txBox="1"/>
          <p:nvPr/>
        </p:nvSpPr>
        <p:spPr>
          <a:xfrm>
            <a:off x="7754179" y="3299046"/>
            <a:ext cx="141007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 концертный зал</a:t>
            </a:r>
            <a:endParaRPr lang="ru-RU" sz="800" b="1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9FA1CCCC-27F8-04AE-2D67-9FEF7E4963DB}"/>
              </a:ext>
            </a:extLst>
          </p:cNvPr>
          <p:cNvSpPr/>
          <p:nvPr/>
        </p:nvSpPr>
        <p:spPr>
          <a:xfrm>
            <a:off x="5305521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37F814F7-C72C-DEBF-A8E0-D0157782DA7F}"/>
              </a:ext>
            </a:extLst>
          </p:cNvPr>
          <p:cNvSpPr/>
          <p:nvPr/>
        </p:nvSpPr>
        <p:spPr>
          <a:xfrm>
            <a:off x="5305521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УСЛУГ </a:t>
            </a:r>
            <a:r>
              <a:rPr lang="x-none" sz="2400" b="1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ЖИЗНЕОБЕСПЕЧЕНИЮ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 «ПОСЕЛОК ПАЛАНА»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5F4BDB2-1DD7-9775-89B1-819D0A2A7FFF}"/>
              </a:ext>
            </a:extLst>
          </p:cNvPr>
          <p:cNvSpPr/>
          <p:nvPr/>
        </p:nvSpPr>
        <p:spPr>
          <a:xfrm>
            <a:off x="627016" y="5217886"/>
            <a:ext cx="9176347" cy="1080000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A2AD330D-FF13-7864-9E54-AAB88FE0D0E9}"/>
              </a:ext>
            </a:extLst>
          </p:cNvPr>
          <p:cNvSpPr/>
          <p:nvPr/>
        </p:nvSpPr>
        <p:spPr>
          <a:xfrm>
            <a:off x="627016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B503AD-0885-7A92-B50F-6D6B23E4B90F}"/>
              </a:ext>
            </a:extLst>
          </p:cNvPr>
          <p:cNvSpPr txBox="1"/>
          <p:nvPr/>
        </p:nvSpPr>
        <p:spPr>
          <a:xfrm>
            <a:off x="872824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ОБСЛУЖИВАНИЕ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01A812C-12AC-0269-B78F-98A858EE1EF6}"/>
              </a:ext>
            </a:extLst>
          </p:cNvPr>
          <p:cNvSpPr/>
          <p:nvPr/>
        </p:nvSpPr>
        <p:spPr>
          <a:xfrm>
            <a:off x="627016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2D3A55BF-3247-B000-6EA4-E0D6AB1E9AFD}"/>
              </a:ext>
            </a:extLst>
          </p:cNvPr>
          <p:cNvSpPr/>
          <p:nvPr/>
        </p:nvSpPr>
        <p:spPr>
          <a:xfrm>
            <a:off x="627016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A15FB1C-D0D1-CE8C-F8E6-994D5BF27E92}"/>
              </a:ext>
            </a:extLst>
          </p:cNvPr>
          <p:cNvSpPr txBox="1"/>
          <p:nvPr/>
        </p:nvSpPr>
        <p:spPr>
          <a:xfrm>
            <a:off x="872824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5C49D6-BF39-8137-2806-6E756A76C75E}"/>
              </a:ext>
            </a:extLst>
          </p:cNvPr>
          <p:cNvSpPr txBox="1"/>
          <p:nvPr/>
        </p:nvSpPr>
        <p:spPr>
          <a:xfrm>
            <a:off x="872824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F38B41A-CEBF-CCE2-493A-938216893052}"/>
              </a:ext>
            </a:extLst>
          </p:cNvPr>
          <p:cNvSpPr txBox="1"/>
          <p:nvPr/>
        </p:nvSpPr>
        <p:spPr>
          <a:xfrm>
            <a:off x="5551329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ТЕПЛОСНАБЖЕНИЯ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9D6839A-39A6-4F5E-B5FE-686F0C2ED13D}"/>
              </a:ext>
            </a:extLst>
          </p:cNvPr>
          <p:cNvSpPr txBox="1"/>
          <p:nvPr/>
        </p:nvSpPr>
        <p:spPr>
          <a:xfrm>
            <a:off x="5551329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АВТОМОБИЛЬНЫХ ДОРОГ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F09B481-63E6-4827-EEE1-C4395D37642B}"/>
              </a:ext>
            </a:extLst>
          </p:cNvPr>
          <p:cNvSpPr txBox="1"/>
          <p:nvPr/>
        </p:nvSpPr>
        <p:spPr>
          <a:xfrm>
            <a:off x="627015" y="5404523"/>
            <a:ext cx="91605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id="{C51C3D30-2B31-37DD-003E-863B1BF9B3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595915"/>
              </p:ext>
            </p:extLst>
          </p:nvPr>
        </p:nvGraphicFramePr>
        <p:xfrm>
          <a:off x="5551329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9" name="Диаграмма 138">
            <a:extLst>
              <a:ext uri="{FF2B5EF4-FFF2-40B4-BE49-F238E27FC236}">
                <a16:creationId xmlns:a16="http://schemas.microsoft.com/office/drawing/2014/main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5744474"/>
              </p:ext>
            </p:extLst>
          </p:nvPr>
        </p:nvGraphicFramePr>
        <p:xfrm>
          <a:off x="5557264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3" name="Диаграмма 142">
            <a:extLst>
              <a:ext uri="{FF2B5EF4-FFF2-40B4-BE49-F238E27FC236}">
                <a16:creationId xmlns:a16="http://schemas.microsoft.com/office/drawing/2014/main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267011"/>
              </p:ext>
            </p:extLst>
          </p:nvPr>
        </p:nvGraphicFramePr>
        <p:xfrm>
          <a:off x="872824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4" name="Диаграмма 143">
            <a:extLst>
              <a:ext uri="{FF2B5EF4-FFF2-40B4-BE49-F238E27FC236}">
                <a16:creationId xmlns:a16="http://schemas.microsoft.com/office/drawing/2014/main" id="{31E09409-6A4A-5B0C-B3C4-AF3F5C017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8752772"/>
              </p:ext>
            </p:extLst>
          </p:nvPr>
        </p:nvGraphicFramePr>
        <p:xfrm>
          <a:off x="878759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5" name="Диаграмма 144">
            <a:extLst>
              <a:ext uri="{FF2B5EF4-FFF2-40B4-BE49-F238E27FC236}">
                <a16:creationId xmlns:a16="http://schemas.microsoft.com/office/drawing/2014/main" id="{19E1FE89-1D22-621D-B790-2E2FDB94C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634848"/>
              </p:ext>
            </p:extLst>
          </p:nvPr>
        </p:nvGraphicFramePr>
        <p:xfrm>
          <a:off x="878759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142B7C9-C8A4-AD18-9E68-F31C31721362}"/>
              </a:ext>
            </a:extLst>
          </p:cNvPr>
          <p:cNvSpPr txBox="1"/>
          <p:nvPr/>
        </p:nvSpPr>
        <p:spPr>
          <a:xfrm>
            <a:off x="872825" y="5721154"/>
            <a:ext cx="2736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качество услуг водоснабжения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CE461E-F443-47C2-E7FF-BE4E6CF5C7C2}"/>
              </a:ext>
            </a:extLst>
          </p:cNvPr>
          <p:cNvSpPr txBox="1"/>
          <p:nvPr/>
        </p:nvSpPr>
        <p:spPr>
          <a:xfrm>
            <a:off x="3862274" y="5716498"/>
            <a:ext cx="27360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удовлетворительное качество услуг теплоснабжения, электроснабжения                 и транспортного обслуживания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FAD5A-EE6F-8C60-E3B8-C76D8952E3A6}"/>
              </a:ext>
            </a:extLst>
          </p:cNvPr>
          <p:cNvSpPr txBox="1"/>
          <p:nvPr/>
        </p:nvSpPr>
        <p:spPr>
          <a:xfrm>
            <a:off x="6851723" y="5716497"/>
            <a:ext cx="2736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плохое качество автомобильных дорог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7" y="6607260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ГОРОДСКОГО ОКРУГА «ПОСЕЛОК ПАЛАНА»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2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26854</TotalTime>
  <Words>4412</Words>
  <Application>Microsoft Office PowerPoint</Application>
  <PresentationFormat>Лист A4 (210x297 мм)</PresentationFormat>
  <Paragraphs>923</Paragraphs>
  <Slides>40</Slides>
  <Notes>33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7" baseType="lpstr">
      <vt:lpstr>Arial</vt:lpstr>
      <vt:lpstr>Arial Black</vt:lpstr>
      <vt:lpstr>Calibri</vt:lpstr>
      <vt:lpstr>Calibri Light</vt:lpstr>
      <vt:lpstr>Wingdings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Lynx</cp:lastModifiedBy>
  <cp:revision>298</cp:revision>
  <cp:lastPrinted>2024-11-19T05:30:59Z</cp:lastPrinted>
  <dcterms:created xsi:type="dcterms:W3CDTF">2023-11-22T14:19:10Z</dcterms:created>
  <dcterms:modified xsi:type="dcterms:W3CDTF">2024-11-21T05:24:01Z</dcterms:modified>
</cp:coreProperties>
</file>